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60" r:id="rId4"/>
    <p:sldId id="333" r:id="rId5"/>
    <p:sldId id="483" r:id="rId6"/>
    <p:sldId id="484" r:id="rId7"/>
    <p:sldId id="499" r:id="rId8"/>
    <p:sldId id="500" r:id="rId9"/>
    <p:sldId id="501" r:id="rId10"/>
    <p:sldId id="502" r:id="rId11"/>
    <p:sldId id="503" r:id="rId12"/>
    <p:sldId id="504" r:id="rId13"/>
    <p:sldId id="505" r:id="rId14"/>
    <p:sldId id="506" r:id="rId15"/>
    <p:sldId id="507" r:id="rId16"/>
    <p:sldId id="508" r:id="rId17"/>
    <p:sldId id="509" r:id="rId18"/>
    <p:sldId id="510" r:id="rId19"/>
    <p:sldId id="511" r:id="rId20"/>
    <p:sldId id="512" r:id="rId21"/>
    <p:sldId id="513" r:id="rId22"/>
    <p:sldId id="514" r:id="rId23"/>
    <p:sldId id="515" r:id="rId24"/>
    <p:sldId id="516" r:id="rId25"/>
    <p:sldId id="517" r:id="rId26"/>
    <p:sldId id="519" r:id="rId27"/>
    <p:sldId id="520" r:id="rId28"/>
    <p:sldId id="521" r:id="rId29"/>
    <p:sldId id="533" r:id="rId30"/>
    <p:sldId id="518" r:id="rId31"/>
    <p:sldId id="481" r:id="rId32"/>
    <p:sldId id="48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4919CCA-CADD-47D3-BAA9-32ECA5496535}"/>
    <pc:docChg chg="addSld delSld modSld">
      <pc:chgData name="Wittman, Barry" userId="bff186cd-6ce8-41ba-8e8c-e85cdef216de" providerId="ADAL" clId="{A4919CCA-CADD-47D3-BAA9-32ECA5496535}" dt="2024-10-22T20:24:11.008" v="2" actId="6549"/>
      <pc:docMkLst>
        <pc:docMk/>
      </pc:docMkLst>
      <pc:sldChg chg="modSp modAnim">
        <pc:chgData name="Wittman, Barry" userId="bff186cd-6ce8-41ba-8e8c-e85cdef216de" providerId="ADAL" clId="{A4919CCA-CADD-47D3-BAA9-32ECA5496535}" dt="2024-10-22T20:24:11.008" v="2" actId="6549"/>
        <pc:sldMkLst>
          <pc:docMk/>
          <pc:sldMk cId="323797574" sldId="481"/>
        </pc:sldMkLst>
        <pc:spChg chg="mod">
          <ac:chgData name="Wittman, Barry" userId="bff186cd-6ce8-41ba-8e8c-e85cdef216de" providerId="ADAL" clId="{A4919CCA-CADD-47D3-BAA9-32ECA5496535}" dt="2024-10-22T20:24:11.008" v="2" actId="6549"/>
          <ac:spMkLst>
            <pc:docMk/>
            <pc:sldMk cId="323797574" sldId="481"/>
            <ac:spMk id="3" creationId="{00000000-0000-0000-0000-000000000000}"/>
          </ac:spMkLst>
        </pc:spChg>
      </pc:sldChg>
      <pc:sldChg chg="add">
        <pc:chgData name="Wittman, Barry" userId="bff186cd-6ce8-41ba-8e8c-e85cdef216de" providerId="ADAL" clId="{A4919CCA-CADD-47D3-BAA9-32ECA5496535}" dt="2024-10-22T20:24:06.914" v="1"/>
        <pc:sldMkLst>
          <pc:docMk/>
          <pc:sldMk cId="3632879993" sldId="516"/>
        </pc:sldMkLst>
      </pc:sldChg>
      <pc:sldChg chg="add">
        <pc:chgData name="Wittman, Barry" userId="bff186cd-6ce8-41ba-8e8c-e85cdef216de" providerId="ADAL" clId="{A4919CCA-CADD-47D3-BAA9-32ECA5496535}" dt="2024-10-22T20:24:06.914" v="1"/>
        <pc:sldMkLst>
          <pc:docMk/>
          <pc:sldMk cId="3024615517" sldId="517"/>
        </pc:sldMkLst>
      </pc:sldChg>
      <pc:sldChg chg="add">
        <pc:chgData name="Wittman, Barry" userId="bff186cd-6ce8-41ba-8e8c-e85cdef216de" providerId="ADAL" clId="{A4919CCA-CADD-47D3-BAA9-32ECA5496535}" dt="2024-10-22T20:24:06.914" v="1"/>
        <pc:sldMkLst>
          <pc:docMk/>
          <pc:sldMk cId="2055086853" sldId="519"/>
        </pc:sldMkLst>
      </pc:sldChg>
      <pc:sldChg chg="add">
        <pc:chgData name="Wittman, Barry" userId="bff186cd-6ce8-41ba-8e8c-e85cdef216de" providerId="ADAL" clId="{A4919CCA-CADD-47D3-BAA9-32ECA5496535}" dt="2024-10-22T20:24:06.914" v="1"/>
        <pc:sldMkLst>
          <pc:docMk/>
          <pc:sldMk cId="3749056046" sldId="520"/>
        </pc:sldMkLst>
      </pc:sldChg>
      <pc:sldChg chg="add">
        <pc:chgData name="Wittman, Barry" userId="bff186cd-6ce8-41ba-8e8c-e85cdef216de" providerId="ADAL" clId="{A4919CCA-CADD-47D3-BAA9-32ECA5496535}" dt="2024-10-22T20:24:06.914" v="1"/>
        <pc:sldMkLst>
          <pc:docMk/>
          <pc:sldMk cId="3423107755" sldId="521"/>
        </pc:sldMkLst>
      </pc:sldChg>
      <pc:sldChg chg="del">
        <pc:chgData name="Wittman, Barry" userId="bff186cd-6ce8-41ba-8e8c-e85cdef216de" providerId="ADAL" clId="{A4919CCA-CADD-47D3-BAA9-32ECA5496535}" dt="2024-10-22T20:22:55.064" v="0" actId="2696"/>
        <pc:sldMkLst>
          <pc:docMk/>
          <pc:sldMk cId="1202535624" sldId="53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graph example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791200" y="1905000"/>
          <a:ext cx="4572000" cy="439420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3" name="Straight Arrow Connector 22"/>
          <p:cNvCxnSpPr>
            <a:stCxn id="5" idx="4"/>
            <a:endCxn id="7" idx="7"/>
          </p:cNvCxnSpPr>
          <p:nvPr/>
        </p:nvCxnSpPr>
        <p:spPr>
          <a:xfrm rot="5400000">
            <a:off x="3903337" y="4248151"/>
            <a:ext cx="916315" cy="344815"/>
          </a:xfrm>
          <a:prstGeom prst="straightConnector1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2" name="Shape 41"/>
          <p:cNvCxnSpPr>
            <a:stCxn id="6" idx="0"/>
            <a:endCxn id="7" idx="2"/>
          </p:cNvCxnSpPr>
          <p:nvPr/>
        </p:nvCxnSpPr>
        <p:spPr>
          <a:xfrm rot="5400000" flipH="1" flipV="1">
            <a:off x="2819400" y="4648200"/>
            <a:ext cx="495300" cy="1333500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4" name="Shape 43"/>
          <p:cNvCxnSpPr>
            <a:stCxn id="7" idx="3"/>
            <a:endCxn id="6" idx="6"/>
          </p:cNvCxnSpPr>
          <p:nvPr/>
        </p:nvCxnSpPr>
        <p:spPr>
          <a:xfrm rot="5400000">
            <a:off x="2952752" y="4970136"/>
            <a:ext cx="573415" cy="1144915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64" name="Straight Arrow Connector 63"/>
          <p:cNvCxnSpPr>
            <a:stCxn id="4" idx="6"/>
            <a:endCxn id="8" idx="2"/>
          </p:cNvCxnSpPr>
          <p:nvPr/>
        </p:nvCxnSpPr>
        <p:spPr>
          <a:xfrm flipV="1">
            <a:off x="2057400" y="2781300"/>
            <a:ext cx="1295400" cy="381000"/>
          </a:xfrm>
          <a:prstGeom prst="straightConnector1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74" name="Shape 73"/>
          <p:cNvCxnSpPr>
            <a:stCxn id="5" idx="0"/>
            <a:endCxn id="8" idx="6"/>
          </p:cNvCxnSpPr>
          <p:nvPr/>
        </p:nvCxnSpPr>
        <p:spPr>
          <a:xfrm rot="16200000" flipV="1">
            <a:off x="3886200" y="2781300"/>
            <a:ext cx="647700" cy="647700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76" name="Shape 75"/>
          <p:cNvCxnSpPr>
            <a:stCxn id="8" idx="5"/>
            <a:endCxn id="5" idx="2"/>
          </p:cNvCxnSpPr>
          <p:nvPr/>
        </p:nvCxnSpPr>
        <p:spPr>
          <a:xfrm rot="16200000" flipH="1">
            <a:off x="3674736" y="3103235"/>
            <a:ext cx="725815" cy="459115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78" name="Straight Arrow Connector 77"/>
          <p:cNvCxnSpPr>
            <a:stCxn id="8" idx="4"/>
            <a:endCxn id="7" idx="0"/>
          </p:cNvCxnSpPr>
          <p:nvPr/>
        </p:nvCxnSpPr>
        <p:spPr>
          <a:xfrm rot="16200000" flipH="1">
            <a:off x="2933700" y="3733800"/>
            <a:ext cx="1752600" cy="381000"/>
          </a:xfrm>
          <a:prstGeom prst="straightConnector1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4" name="Oval 3"/>
          <p:cNvSpPr/>
          <p:nvPr/>
        </p:nvSpPr>
        <p:spPr>
          <a:xfrm>
            <a:off x="15240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" name="Oval 4"/>
          <p:cNvSpPr/>
          <p:nvPr/>
        </p:nvSpPr>
        <p:spPr>
          <a:xfrm>
            <a:off x="42672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21336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37338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33528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7216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Multigraph</a:t>
            </a:r>
            <a:r>
              <a:rPr lang="en-US" dirty="0"/>
              <a:t> example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791200" y="1905000"/>
          <a:ext cx="4572000" cy="439420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6" name="Straight Connector 15"/>
          <p:cNvCxnSpPr>
            <a:stCxn id="22" idx="6"/>
            <a:endCxn id="28" idx="2"/>
          </p:cNvCxnSpPr>
          <p:nvPr/>
        </p:nvCxnSpPr>
        <p:spPr>
          <a:xfrm flipV="1">
            <a:off x="1981200" y="2781300"/>
            <a:ext cx="12954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7" name="Straight Connector 16"/>
          <p:cNvCxnSpPr>
            <a:stCxn id="28" idx="5"/>
            <a:endCxn id="24" idx="1"/>
          </p:cNvCxnSpPr>
          <p:nvPr/>
        </p:nvCxnSpPr>
        <p:spPr>
          <a:xfrm rot="16200000" flipH="1">
            <a:off x="3731885" y="2969885"/>
            <a:ext cx="537230" cy="5372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8" name="Straight Connector 17"/>
          <p:cNvCxnSpPr>
            <a:stCxn id="28" idx="4"/>
            <a:endCxn id="27" idx="0"/>
          </p:cNvCxnSpPr>
          <p:nvPr/>
        </p:nvCxnSpPr>
        <p:spPr>
          <a:xfrm rot="16200000" flipH="1">
            <a:off x="2857500" y="3733800"/>
            <a:ext cx="17526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9" name="Straight Connector 18"/>
          <p:cNvCxnSpPr>
            <a:stCxn id="27" idx="7"/>
            <a:endCxn id="24" idx="4"/>
          </p:cNvCxnSpPr>
          <p:nvPr/>
        </p:nvCxnSpPr>
        <p:spPr>
          <a:xfrm rot="5400000" flipH="1" flipV="1">
            <a:off x="3827136" y="4248152"/>
            <a:ext cx="916315" cy="3448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0" name="Straight Connector 19"/>
          <p:cNvCxnSpPr>
            <a:stCxn id="28" idx="3"/>
            <a:endCxn id="26" idx="7"/>
          </p:cNvCxnSpPr>
          <p:nvPr/>
        </p:nvCxnSpPr>
        <p:spPr>
          <a:xfrm rot="5400000">
            <a:off x="1598285" y="3884285"/>
            <a:ext cx="2670830" cy="8420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1" name="Straight Connector 20"/>
          <p:cNvCxnSpPr>
            <a:stCxn id="26" idx="6"/>
            <a:endCxn id="27" idx="3"/>
          </p:cNvCxnSpPr>
          <p:nvPr/>
        </p:nvCxnSpPr>
        <p:spPr>
          <a:xfrm flipV="1">
            <a:off x="2590801" y="5255886"/>
            <a:ext cx="1144915" cy="5734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32" name="Curved Connector 31"/>
          <p:cNvCxnSpPr>
            <a:stCxn id="22" idx="0"/>
            <a:endCxn id="28" idx="1"/>
          </p:cNvCxnSpPr>
          <p:nvPr/>
        </p:nvCxnSpPr>
        <p:spPr>
          <a:xfrm rot="5400000" flipH="1" flipV="1">
            <a:off x="2383166" y="1924052"/>
            <a:ext cx="302885" cy="1640215"/>
          </a:xfrm>
          <a:prstGeom prst="curvedConnector3">
            <a:avLst>
              <a:gd name="adj1" fmla="val 201265"/>
            </a:avLst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37" name="Shape 36"/>
          <p:cNvCxnSpPr>
            <a:stCxn id="27" idx="4"/>
            <a:endCxn id="27" idx="6"/>
          </p:cNvCxnSpPr>
          <p:nvPr/>
        </p:nvCxnSpPr>
        <p:spPr>
          <a:xfrm rot="5400000" flipH="1" flipV="1">
            <a:off x="3924300" y="5067300"/>
            <a:ext cx="266700" cy="266700"/>
          </a:xfrm>
          <a:prstGeom prst="curvedConnector4">
            <a:avLst>
              <a:gd name="adj1" fmla="val -85714"/>
              <a:gd name="adj2" fmla="val 185714"/>
            </a:avLst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1" name="Shape 40"/>
          <p:cNvCxnSpPr>
            <a:stCxn id="28" idx="6"/>
            <a:endCxn id="24" idx="0"/>
          </p:cNvCxnSpPr>
          <p:nvPr/>
        </p:nvCxnSpPr>
        <p:spPr>
          <a:xfrm>
            <a:off x="3810000" y="2781300"/>
            <a:ext cx="647700" cy="647700"/>
          </a:xfrm>
          <a:prstGeom prst="curvedConnector2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7" name="Shape 46"/>
          <p:cNvCxnSpPr>
            <a:stCxn id="26" idx="0"/>
            <a:endCxn id="28" idx="2"/>
          </p:cNvCxnSpPr>
          <p:nvPr/>
        </p:nvCxnSpPr>
        <p:spPr>
          <a:xfrm rot="5400000" flipH="1" flipV="1">
            <a:off x="1409700" y="3695700"/>
            <a:ext cx="2781300" cy="952500"/>
          </a:xfrm>
          <a:prstGeom prst="curvedConnector2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9" name="Shape 48"/>
          <p:cNvCxnSpPr>
            <a:stCxn id="28" idx="4"/>
            <a:endCxn id="26" idx="6"/>
          </p:cNvCxnSpPr>
          <p:nvPr/>
        </p:nvCxnSpPr>
        <p:spPr>
          <a:xfrm rot="5400000">
            <a:off x="1676400" y="3962400"/>
            <a:ext cx="2781300" cy="952500"/>
          </a:xfrm>
          <a:prstGeom prst="curvedConnector2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22" name="Oval 21"/>
          <p:cNvSpPr/>
          <p:nvPr/>
        </p:nvSpPr>
        <p:spPr>
          <a:xfrm>
            <a:off x="14478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4" name="Oval 23"/>
          <p:cNvSpPr/>
          <p:nvPr/>
        </p:nvSpPr>
        <p:spPr>
          <a:xfrm>
            <a:off x="41910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20574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36576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" name="Oval 27"/>
          <p:cNvSpPr/>
          <p:nvPr/>
        </p:nvSpPr>
        <p:spPr>
          <a:xfrm>
            <a:off x="32766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0541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graph example</a:t>
            </a:r>
          </a:p>
        </p:txBody>
      </p:sp>
      <p:cxnSp>
        <p:nvCxnSpPr>
          <p:cNvPr id="10" name="Straight Connector 9"/>
          <p:cNvCxnSpPr>
            <a:stCxn id="4" idx="6"/>
            <a:endCxn id="8" idx="2"/>
          </p:cNvCxnSpPr>
          <p:nvPr/>
        </p:nvCxnSpPr>
        <p:spPr>
          <a:xfrm flipV="1">
            <a:off x="2057400" y="2781300"/>
            <a:ext cx="12954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2" name="Straight Connector 11"/>
          <p:cNvCxnSpPr>
            <a:stCxn id="8" idx="5"/>
            <a:endCxn id="5" idx="1"/>
          </p:cNvCxnSpPr>
          <p:nvPr/>
        </p:nvCxnSpPr>
        <p:spPr>
          <a:xfrm rot="16200000" flipH="1">
            <a:off x="3808085" y="2969885"/>
            <a:ext cx="537230" cy="5372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4" name="Straight Connector 13"/>
          <p:cNvCxnSpPr>
            <a:stCxn id="8" idx="4"/>
            <a:endCxn id="7" idx="0"/>
          </p:cNvCxnSpPr>
          <p:nvPr/>
        </p:nvCxnSpPr>
        <p:spPr>
          <a:xfrm rot="16200000" flipH="1">
            <a:off x="2933700" y="3733800"/>
            <a:ext cx="17526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6" name="Straight Connector 15"/>
          <p:cNvCxnSpPr>
            <a:stCxn id="7" idx="7"/>
            <a:endCxn id="5" idx="4"/>
          </p:cNvCxnSpPr>
          <p:nvPr/>
        </p:nvCxnSpPr>
        <p:spPr>
          <a:xfrm rot="5400000" flipH="1" flipV="1">
            <a:off x="3903336" y="4248152"/>
            <a:ext cx="916315" cy="3448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8" name="Straight Connector 17"/>
          <p:cNvCxnSpPr>
            <a:stCxn id="8" idx="3"/>
            <a:endCxn id="6" idx="7"/>
          </p:cNvCxnSpPr>
          <p:nvPr/>
        </p:nvCxnSpPr>
        <p:spPr>
          <a:xfrm rot="5400000">
            <a:off x="1674485" y="3884285"/>
            <a:ext cx="2670830" cy="8420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0" name="Straight Connector 19"/>
          <p:cNvCxnSpPr>
            <a:stCxn id="6" idx="6"/>
            <a:endCxn id="7" idx="3"/>
          </p:cNvCxnSpPr>
          <p:nvPr/>
        </p:nvCxnSpPr>
        <p:spPr>
          <a:xfrm flipV="1">
            <a:off x="2667001" y="5255886"/>
            <a:ext cx="1144915" cy="5734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4" name="Oval 3"/>
          <p:cNvSpPr/>
          <p:nvPr/>
        </p:nvSpPr>
        <p:spPr>
          <a:xfrm>
            <a:off x="15240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" name="Oval 4"/>
          <p:cNvSpPr/>
          <p:nvPr/>
        </p:nvSpPr>
        <p:spPr>
          <a:xfrm>
            <a:off x="42672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21336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37338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33528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791200" y="1905000"/>
          <a:ext cx="4572000" cy="439420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6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9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6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9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09600" y="1447801"/>
            <a:ext cx="1013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Alternatively, the numbers in the matrix can represent the weights on edges.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38400" y="2571690"/>
            <a:ext cx="304800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14800" y="2819400"/>
            <a:ext cx="304800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19600" y="4267200"/>
            <a:ext cx="304800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3867090"/>
            <a:ext cx="304800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67000" y="3962400"/>
            <a:ext cx="304800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5410200"/>
            <a:ext cx="304800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0243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adjacency matrix wastes a lot of space if the graph is not very dense</a:t>
            </a:r>
          </a:p>
          <a:p>
            <a:r>
              <a:rPr lang="en-US" dirty="0"/>
              <a:t>An alternative is an adjacency list</a:t>
            </a:r>
          </a:p>
          <a:p>
            <a:r>
              <a:rPr lang="en-US" dirty="0"/>
              <a:t>The form of an adjacency list is an array of length </a:t>
            </a:r>
            <a:r>
              <a:rPr lang="en-US" b="1" i="1" dirty="0"/>
              <a:t>n</a:t>
            </a:r>
            <a:r>
              <a:rPr lang="en-US" dirty="0"/>
              <a:t> where the </a:t>
            </a:r>
            <a:r>
              <a:rPr lang="en-US" b="1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element is a pointer to a linked list (or dynamically allocated array) of the nodes adjacent to node </a:t>
            </a:r>
            <a:r>
              <a:rPr lang="en-US" b="1" i="1" dirty="0" err="1"/>
              <a:t>i</a:t>
            </a:r>
            <a:endParaRPr lang="en-US" b="1" i="1" dirty="0"/>
          </a:p>
          <a:p>
            <a:r>
              <a:rPr lang="en-US" dirty="0"/>
              <a:t>This is the approach the book focuses on, since most graphs are not dense</a:t>
            </a:r>
          </a:p>
        </p:txBody>
      </p:sp>
    </p:spTree>
    <p:extLst>
      <p:ext uri="{BB962C8B-B14F-4D97-AF65-F5344CB8AC3E}">
        <p14:creationId xmlns:p14="http://schemas.microsoft.com/office/powerpoint/2010/main" val="327581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 example</a:t>
            </a:r>
          </a:p>
        </p:txBody>
      </p:sp>
      <p:cxnSp>
        <p:nvCxnSpPr>
          <p:cNvPr id="10" name="Straight Connector 9"/>
          <p:cNvCxnSpPr>
            <a:stCxn id="4" idx="6"/>
            <a:endCxn id="8" idx="2"/>
          </p:cNvCxnSpPr>
          <p:nvPr/>
        </p:nvCxnSpPr>
        <p:spPr>
          <a:xfrm flipV="1">
            <a:off x="1905000" y="2781300"/>
            <a:ext cx="12954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2" name="Straight Connector 11"/>
          <p:cNvCxnSpPr>
            <a:stCxn id="8" idx="5"/>
            <a:endCxn id="5" idx="1"/>
          </p:cNvCxnSpPr>
          <p:nvPr/>
        </p:nvCxnSpPr>
        <p:spPr>
          <a:xfrm rot="16200000" flipH="1">
            <a:off x="3655685" y="2969885"/>
            <a:ext cx="537230" cy="5372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4" name="Straight Connector 13"/>
          <p:cNvCxnSpPr>
            <a:stCxn id="8" idx="4"/>
            <a:endCxn id="7" idx="0"/>
          </p:cNvCxnSpPr>
          <p:nvPr/>
        </p:nvCxnSpPr>
        <p:spPr>
          <a:xfrm rot="16200000" flipH="1">
            <a:off x="2781300" y="3733800"/>
            <a:ext cx="17526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6" name="Straight Connector 15"/>
          <p:cNvCxnSpPr>
            <a:stCxn id="7" idx="7"/>
            <a:endCxn id="5" idx="4"/>
          </p:cNvCxnSpPr>
          <p:nvPr/>
        </p:nvCxnSpPr>
        <p:spPr>
          <a:xfrm rot="5400000" flipH="1" flipV="1">
            <a:off x="3750936" y="4248152"/>
            <a:ext cx="916315" cy="3448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8" name="Straight Connector 17"/>
          <p:cNvCxnSpPr>
            <a:stCxn id="8" idx="3"/>
            <a:endCxn id="6" idx="7"/>
          </p:cNvCxnSpPr>
          <p:nvPr/>
        </p:nvCxnSpPr>
        <p:spPr>
          <a:xfrm rot="5400000">
            <a:off x="1522085" y="3884285"/>
            <a:ext cx="2670830" cy="8420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0" name="Straight Connector 19"/>
          <p:cNvCxnSpPr>
            <a:stCxn id="6" idx="6"/>
            <a:endCxn id="7" idx="3"/>
          </p:cNvCxnSpPr>
          <p:nvPr/>
        </p:nvCxnSpPr>
        <p:spPr>
          <a:xfrm flipV="1">
            <a:off x="2514601" y="5255886"/>
            <a:ext cx="1144915" cy="5734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4" name="Oval 3"/>
          <p:cNvSpPr/>
          <p:nvPr/>
        </p:nvSpPr>
        <p:spPr>
          <a:xfrm>
            <a:off x="13716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" name="Oval 4"/>
          <p:cNvSpPr/>
          <p:nvPr/>
        </p:nvSpPr>
        <p:spPr>
          <a:xfrm>
            <a:off x="41148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19812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35814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32004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486400" y="2205566"/>
          <a:ext cx="762000" cy="3661835"/>
        </p:xfrm>
        <a:graphic>
          <a:graphicData uri="http://schemas.openxmlformats.org/drawingml/2006/table">
            <a:tbl>
              <a:tblPr bandRow="1">
                <a:tableStyleId>{37CE84F3-28C3-443E-9E96-99CF82512B78}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111"/>
          <p:cNvGrpSpPr/>
          <p:nvPr/>
        </p:nvGrpSpPr>
        <p:grpSpPr>
          <a:xfrm>
            <a:off x="6248400" y="2129365"/>
            <a:ext cx="4267200" cy="3733800"/>
            <a:chOff x="4724400" y="1828800"/>
            <a:chExt cx="4267200" cy="3733800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4724400" y="2209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4724400" y="2971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724400" y="3733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724400" y="4495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4724400" y="5257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5791200" y="2971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5791200" y="3733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>
              <a:off x="5791200" y="4495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5791200" y="5257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6858000" y="2971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6858000" y="4495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>
              <a:off x="7924800" y="2971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5105400" y="1828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05400" y="2590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105400" y="3352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105400" y="4114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105400" y="4876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172200" y="2590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172200" y="3352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172200" y="4114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172200" y="4876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239000" y="2590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239000" y="4114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8305800" y="2590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315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Directed graph adjacency list</a:t>
            </a:r>
          </a:p>
        </p:txBody>
      </p:sp>
      <p:cxnSp>
        <p:nvCxnSpPr>
          <p:cNvPr id="23" name="Straight Arrow Connector 22"/>
          <p:cNvCxnSpPr>
            <a:stCxn id="5" idx="4"/>
            <a:endCxn id="7" idx="7"/>
          </p:cNvCxnSpPr>
          <p:nvPr/>
        </p:nvCxnSpPr>
        <p:spPr>
          <a:xfrm rot="5400000">
            <a:off x="3827137" y="4248151"/>
            <a:ext cx="916315" cy="344815"/>
          </a:xfrm>
          <a:prstGeom prst="straightConnector1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2" name="Shape 41"/>
          <p:cNvCxnSpPr>
            <a:stCxn id="6" idx="0"/>
            <a:endCxn id="7" idx="2"/>
          </p:cNvCxnSpPr>
          <p:nvPr/>
        </p:nvCxnSpPr>
        <p:spPr>
          <a:xfrm rot="5400000" flipH="1" flipV="1">
            <a:off x="2743200" y="4648200"/>
            <a:ext cx="495300" cy="1333500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4" name="Shape 43"/>
          <p:cNvCxnSpPr>
            <a:stCxn id="7" idx="3"/>
            <a:endCxn id="6" idx="6"/>
          </p:cNvCxnSpPr>
          <p:nvPr/>
        </p:nvCxnSpPr>
        <p:spPr>
          <a:xfrm rot="5400000">
            <a:off x="2876552" y="4970136"/>
            <a:ext cx="573415" cy="1144915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64" name="Straight Arrow Connector 63"/>
          <p:cNvCxnSpPr>
            <a:stCxn id="4" idx="6"/>
            <a:endCxn id="8" idx="2"/>
          </p:cNvCxnSpPr>
          <p:nvPr/>
        </p:nvCxnSpPr>
        <p:spPr>
          <a:xfrm flipV="1">
            <a:off x="1981200" y="2781300"/>
            <a:ext cx="1295400" cy="381000"/>
          </a:xfrm>
          <a:prstGeom prst="straightConnector1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74" name="Shape 73"/>
          <p:cNvCxnSpPr>
            <a:stCxn id="5" idx="0"/>
            <a:endCxn id="8" idx="6"/>
          </p:cNvCxnSpPr>
          <p:nvPr/>
        </p:nvCxnSpPr>
        <p:spPr>
          <a:xfrm rot="16200000" flipV="1">
            <a:off x="3810000" y="2781300"/>
            <a:ext cx="647700" cy="647700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76" name="Shape 75"/>
          <p:cNvCxnSpPr>
            <a:stCxn id="8" idx="5"/>
            <a:endCxn id="5" idx="2"/>
          </p:cNvCxnSpPr>
          <p:nvPr/>
        </p:nvCxnSpPr>
        <p:spPr>
          <a:xfrm rot="16200000" flipH="1">
            <a:off x="3598536" y="3103235"/>
            <a:ext cx="725815" cy="459115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78" name="Straight Arrow Connector 77"/>
          <p:cNvCxnSpPr>
            <a:stCxn id="8" idx="4"/>
            <a:endCxn id="7" idx="0"/>
          </p:cNvCxnSpPr>
          <p:nvPr/>
        </p:nvCxnSpPr>
        <p:spPr>
          <a:xfrm rot="16200000" flipH="1">
            <a:off x="2857500" y="3733800"/>
            <a:ext cx="1752600" cy="381000"/>
          </a:xfrm>
          <a:prstGeom prst="straightConnector1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4" name="Oval 3"/>
          <p:cNvSpPr/>
          <p:nvPr/>
        </p:nvSpPr>
        <p:spPr>
          <a:xfrm>
            <a:off x="14478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" name="Oval 4"/>
          <p:cNvSpPr/>
          <p:nvPr/>
        </p:nvSpPr>
        <p:spPr>
          <a:xfrm>
            <a:off x="41910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20574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36576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32766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477000" y="2205566"/>
          <a:ext cx="762000" cy="3661835"/>
        </p:xfrm>
        <a:graphic>
          <a:graphicData uri="http://schemas.openxmlformats.org/drawingml/2006/table">
            <a:tbl>
              <a:tblPr bandRow="1">
                <a:tableStyleId>{37CE84F3-28C3-443E-9E96-99CF82512B78}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16"/>
          <p:cNvGrpSpPr/>
          <p:nvPr/>
        </p:nvGrpSpPr>
        <p:grpSpPr>
          <a:xfrm>
            <a:off x="7239000" y="2129365"/>
            <a:ext cx="2133600" cy="3733800"/>
            <a:chOff x="4724400" y="1828800"/>
            <a:chExt cx="2133600" cy="3733800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4724400" y="2209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4724400" y="2971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724400" y="3733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724400" y="4495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724400" y="5257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5791200" y="2971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791200" y="3733800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105400" y="1828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105400" y="2590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105400" y="3352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105400" y="4114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105400" y="4876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172200" y="2590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172200" y="3352800"/>
              <a:ext cx="685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243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Multigraph</a:t>
            </a:r>
            <a:r>
              <a:rPr lang="en-US" dirty="0"/>
              <a:t> example</a:t>
            </a:r>
          </a:p>
        </p:txBody>
      </p:sp>
      <p:cxnSp>
        <p:nvCxnSpPr>
          <p:cNvPr id="16" name="Straight Connector 15"/>
          <p:cNvCxnSpPr>
            <a:stCxn id="22" idx="6"/>
            <a:endCxn id="28" idx="2"/>
          </p:cNvCxnSpPr>
          <p:nvPr/>
        </p:nvCxnSpPr>
        <p:spPr>
          <a:xfrm flipV="1">
            <a:off x="1676400" y="2781300"/>
            <a:ext cx="12954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7" name="Straight Connector 16"/>
          <p:cNvCxnSpPr>
            <a:stCxn id="28" idx="5"/>
            <a:endCxn id="24" idx="1"/>
          </p:cNvCxnSpPr>
          <p:nvPr/>
        </p:nvCxnSpPr>
        <p:spPr>
          <a:xfrm rot="16200000" flipH="1">
            <a:off x="3427085" y="2969885"/>
            <a:ext cx="537230" cy="5372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8" name="Straight Connector 17"/>
          <p:cNvCxnSpPr>
            <a:stCxn id="28" idx="4"/>
            <a:endCxn id="27" idx="0"/>
          </p:cNvCxnSpPr>
          <p:nvPr/>
        </p:nvCxnSpPr>
        <p:spPr>
          <a:xfrm rot="16200000" flipH="1">
            <a:off x="2552700" y="3733800"/>
            <a:ext cx="17526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9" name="Straight Connector 18"/>
          <p:cNvCxnSpPr>
            <a:stCxn id="27" idx="7"/>
            <a:endCxn id="24" idx="4"/>
          </p:cNvCxnSpPr>
          <p:nvPr/>
        </p:nvCxnSpPr>
        <p:spPr>
          <a:xfrm rot="5400000" flipH="1" flipV="1">
            <a:off x="3522336" y="4248152"/>
            <a:ext cx="916315" cy="3448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0" name="Straight Connector 19"/>
          <p:cNvCxnSpPr>
            <a:stCxn id="28" idx="3"/>
            <a:endCxn id="26" idx="7"/>
          </p:cNvCxnSpPr>
          <p:nvPr/>
        </p:nvCxnSpPr>
        <p:spPr>
          <a:xfrm rot="5400000">
            <a:off x="1293485" y="3884285"/>
            <a:ext cx="2670830" cy="8420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1" name="Straight Connector 20"/>
          <p:cNvCxnSpPr>
            <a:stCxn id="26" idx="6"/>
            <a:endCxn id="27" idx="3"/>
          </p:cNvCxnSpPr>
          <p:nvPr/>
        </p:nvCxnSpPr>
        <p:spPr>
          <a:xfrm flipV="1">
            <a:off x="2286001" y="5255886"/>
            <a:ext cx="1144915" cy="5734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32" name="Curved Connector 31"/>
          <p:cNvCxnSpPr>
            <a:stCxn id="22" idx="0"/>
            <a:endCxn id="28" idx="1"/>
          </p:cNvCxnSpPr>
          <p:nvPr/>
        </p:nvCxnSpPr>
        <p:spPr>
          <a:xfrm rot="5400000" flipH="1" flipV="1">
            <a:off x="2078366" y="1924052"/>
            <a:ext cx="302885" cy="1640215"/>
          </a:xfrm>
          <a:prstGeom prst="curvedConnector3">
            <a:avLst>
              <a:gd name="adj1" fmla="val 201265"/>
            </a:avLst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37" name="Shape 36"/>
          <p:cNvCxnSpPr>
            <a:stCxn id="27" idx="4"/>
            <a:endCxn id="27" idx="6"/>
          </p:cNvCxnSpPr>
          <p:nvPr/>
        </p:nvCxnSpPr>
        <p:spPr>
          <a:xfrm rot="5400000" flipH="1" flipV="1">
            <a:off x="3619500" y="5067300"/>
            <a:ext cx="266700" cy="266700"/>
          </a:xfrm>
          <a:prstGeom prst="curvedConnector4">
            <a:avLst>
              <a:gd name="adj1" fmla="val -85714"/>
              <a:gd name="adj2" fmla="val 185714"/>
            </a:avLst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1" name="Shape 40"/>
          <p:cNvCxnSpPr>
            <a:stCxn id="28" idx="6"/>
            <a:endCxn id="24" idx="0"/>
          </p:cNvCxnSpPr>
          <p:nvPr/>
        </p:nvCxnSpPr>
        <p:spPr>
          <a:xfrm>
            <a:off x="3505200" y="2781300"/>
            <a:ext cx="647700" cy="647700"/>
          </a:xfrm>
          <a:prstGeom prst="curvedConnector2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7" name="Shape 46"/>
          <p:cNvCxnSpPr>
            <a:stCxn id="26" idx="0"/>
            <a:endCxn id="28" idx="2"/>
          </p:cNvCxnSpPr>
          <p:nvPr/>
        </p:nvCxnSpPr>
        <p:spPr>
          <a:xfrm rot="5400000" flipH="1" flipV="1">
            <a:off x="1104900" y="3695700"/>
            <a:ext cx="2781300" cy="952500"/>
          </a:xfrm>
          <a:prstGeom prst="curvedConnector2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9" name="Shape 48"/>
          <p:cNvCxnSpPr>
            <a:stCxn id="28" idx="4"/>
            <a:endCxn id="26" idx="6"/>
          </p:cNvCxnSpPr>
          <p:nvPr/>
        </p:nvCxnSpPr>
        <p:spPr>
          <a:xfrm rot="5400000">
            <a:off x="1371600" y="3962400"/>
            <a:ext cx="2781300" cy="952500"/>
          </a:xfrm>
          <a:prstGeom prst="curvedConnector2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22" name="Oval 21"/>
          <p:cNvSpPr/>
          <p:nvPr/>
        </p:nvSpPr>
        <p:spPr>
          <a:xfrm>
            <a:off x="11430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4" name="Oval 23"/>
          <p:cNvSpPr/>
          <p:nvPr/>
        </p:nvSpPr>
        <p:spPr>
          <a:xfrm>
            <a:off x="38862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17526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33528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" name="Oval 27"/>
          <p:cNvSpPr/>
          <p:nvPr/>
        </p:nvSpPr>
        <p:spPr>
          <a:xfrm>
            <a:off x="29718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19800" y="1752601"/>
            <a:ext cx="4114800" cy="452431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/>
              <a:t>It's a trick!</a:t>
            </a:r>
          </a:p>
          <a:p>
            <a:endParaRPr lang="en-US" sz="2800" b="1" dirty="0"/>
          </a:p>
          <a:p>
            <a:r>
              <a:rPr lang="en-US" sz="2800" dirty="0"/>
              <a:t>Some other steps must be taken to represent a </a:t>
            </a:r>
            <a:r>
              <a:rPr lang="en-US" sz="2800" dirty="0" err="1"/>
              <a:t>multigraph</a:t>
            </a:r>
            <a:r>
              <a:rPr lang="en-US" sz="2800" dirty="0"/>
              <a:t> with an adjacency list. </a:t>
            </a:r>
          </a:p>
          <a:p>
            <a:endParaRPr lang="en-US" sz="2800" dirty="0"/>
          </a:p>
          <a:p>
            <a:r>
              <a:rPr lang="en-US" sz="2800" dirty="0"/>
              <a:t>Each node in the linked list must contain additional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272832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graph example</a:t>
            </a:r>
          </a:p>
        </p:txBody>
      </p:sp>
      <p:cxnSp>
        <p:nvCxnSpPr>
          <p:cNvPr id="10" name="Straight Connector 9"/>
          <p:cNvCxnSpPr>
            <a:stCxn id="4" idx="6"/>
            <a:endCxn id="8" idx="2"/>
          </p:cNvCxnSpPr>
          <p:nvPr/>
        </p:nvCxnSpPr>
        <p:spPr>
          <a:xfrm flipV="1">
            <a:off x="2057400" y="2781300"/>
            <a:ext cx="12954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2" name="Straight Connector 11"/>
          <p:cNvCxnSpPr>
            <a:stCxn id="8" idx="5"/>
            <a:endCxn id="5" idx="1"/>
          </p:cNvCxnSpPr>
          <p:nvPr/>
        </p:nvCxnSpPr>
        <p:spPr>
          <a:xfrm rot="16200000" flipH="1">
            <a:off x="3808085" y="2969885"/>
            <a:ext cx="537230" cy="5372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4" name="Straight Connector 13"/>
          <p:cNvCxnSpPr>
            <a:stCxn id="8" idx="4"/>
            <a:endCxn id="7" idx="0"/>
          </p:cNvCxnSpPr>
          <p:nvPr/>
        </p:nvCxnSpPr>
        <p:spPr>
          <a:xfrm rot="16200000" flipH="1">
            <a:off x="2933700" y="3733800"/>
            <a:ext cx="17526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6" name="Straight Connector 15"/>
          <p:cNvCxnSpPr>
            <a:stCxn id="7" idx="7"/>
            <a:endCxn id="5" idx="4"/>
          </p:cNvCxnSpPr>
          <p:nvPr/>
        </p:nvCxnSpPr>
        <p:spPr>
          <a:xfrm rot="5400000" flipH="1" flipV="1">
            <a:off x="3903336" y="4248152"/>
            <a:ext cx="916315" cy="3448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8" name="Straight Connector 17"/>
          <p:cNvCxnSpPr>
            <a:stCxn id="8" idx="3"/>
            <a:endCxn id="6" idx="7"/>
          </p:cNvCxnSpPr>
          <p:nvPr/>
        </p:nvCxnSpPr>
        <p:spPr>
          <a:xfrm rot="5400000">
            <a:off x="1674485" y="3884285"/>
            <a:ext cx="2670830" cy="8420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0" name="Straight Connector 19"/>
          <p:cNvCxnSpPr>
            <a:stCxn id="6" idx="6"/>
            <a:endCxn id="7" idx="3"/>
          </p:cNvCxnSpPr>
          <p:nvPr/>
        </p:nvCxnSpPr>
        <p:spPr>
          <a:xfrm flipV="1">
            <a:off x="2667001" y="5255886"/>
            <a:ext cx="1144915" cy="5734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4" name="Oval 3"/>
          <p:cNvSpPr/>
          <p:nvPr/>
        </p:nvSpPr>
        <p:spPr>
          <a:xfrm>
            <a:off x="15240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" name="Oval 4"/>
          <p:cNvSpPr/>
          <p:nvPr/>
        </p:nvSpPr>
        <p:spPr>
          <a:xfrm>
            <a:off x="42672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21336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37338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33528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1600200"/>
            <a:ext cx="1013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Again, we need extra information in the lists.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38400" y="25716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14800" y="28194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19600" y="4267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3867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67000" y="39624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5410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4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5486400" y="2205566"/>
          <a:ext cx="762000" cy="3661835"/>
        </p:xfrm>
        <a:graphic>
          <a:graphicData uri="http://schemas.openxmlformats.org/drawingml/2006/table">
            <a:tbl>
              <a:tblPr bandRow="1">
                <a:tableStyleId>{37CE84F3-28C3-443E-9E96-99CF82512B78}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74"/>
          <p:cNvGrpSpPr/>
          <p:nvPr/>
        </p:nvGrpSpPr>
        <p:grpSpPr>
          <a:xfrm>
            <a:off x="6248400" y="2129365"/>
            <a:ext cx="4267200" cy="3742270"/>
            <a:chOff x="4724400" y="2129365"/>
            <a:chExt cx="4267200" cy="3742270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4724400" y="2510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4724400" y="3272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4724400" y="4034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724400" y="4796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4724400" y="5558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5791200" y="3272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5791200" y="4034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5791200" y="4796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5791200" y="5558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6858000" y="3272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6858000" y="4796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7924800" y="3272365"/>
              <a:ext cx="381000" cy="158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triangle" w="lg" len="lg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5105400" y="2129365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86400" y="2133600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5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105400" y="2895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86400" y="2899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5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72200" y="2891365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553200" y="2895600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239000" y="2895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620000" y="2899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305800" y="2895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686800" y="2899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9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05400" y="3657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486400" y="3661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172200" y="3657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553200" y="3661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05400" y="4419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486400" y="4423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172200" y="4419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553200" y="4423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239000" y="4419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620000" y="4423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05400" y="5181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486400" y="5185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9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172200" y="5181600"/>
              <a:ext cx="3810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553200" y="5185835"/>
              <a:ext cx="304800" cy="685800"/>
            </a:xfrm>
            <a:prstGeom prst="rect">
              <a:avLst/>
            </a:prstGeom>
            <a:ln w="38100" cmpd="sng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770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Depth First 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443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 first search (DFS)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a preorder traversal in a tree</a:t>
            </a:r>
          </a:p>
          <a:p>
            <a:r>
              <a:rPr lang="en-US" dirty="0"/>
              <a:t>We want to visit every node once, going down as far as possible before backing up</a:t>
            </a:r>
          </a:p>
          <a:p>
            <a:r>
              <a:rPr lang="en-US" dirty="0"/>
              <a:t>Issues:</a:t>
            </a:r>
          </a:p>
          <a:p>
            <a:pPr lvl="1"/>
            <a:r>
              <a:rPr lang="en-US" dirty="0"/>
              <a:t>No guarantee about ordering like a BST</a:t>
            </a:r>
          </a:p>
          <a:p>
            <a:pPr lvl="1"/>
            <a:r>
              <a:rPr lang="en-US" dirty="0"/>
              <a:t>Loops are a problem, how do we keep from repeating nodes?</a:t>
            </a:r>
          </a:p>
        </p:txBody>
      </p:sp>
    </p:spTree>
    <p:extLst>
      <p:ext uri="{BB962C8B-B14F-4D97-AF65-F5344CB8AC3E}">
        <p14:creationId xmlns:p14="http://schemas.microsoft.com/office/powerpoint/2010/main" val="93769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Symbol tables (maps) in the Java Collection Framework</a:t>
            </a:r>
          </a:p>
          <a:p>
            <a:r>
              <a:rPr lang="en-US" dirty="0"/>
              <a:t>Graph definitions</a:t>
            </a:r>
          </a:p>
          <a:p>
            <a:r>
              <a:rPr lang="en-US" dirty="0"/>
              <a:t>Started graph representations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6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4" name="Straight Connector 3"/>
            <p:cNvCxnSpPr>
              <a:stCxn id="10" idx="6"/>
              <a:endCxn id="14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5" name="Straight Connector 4"/>
            <p:cNvCxnSpPr>
              <a:stCxn id="14" idx="5"/>
              <a:endCxn id="11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6" name="Straight Connector 5"/>
            <p:cNvCxnSpPr>
              <a:stCxn id="14" idx="4"/>
              <a:endCxn id="13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7" name="Straight Connector 6"/>
            <p:cNvCxnSpPr>
              <a:stCxn id="13" idx="7"/>
              <a:endCxn id="11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8" name="Straight Connector 7"/>
            <p:cNvCxnSpPr>
              <a:stCxn id="14" idx="3"/>
              <a:endCxn id="12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9" name="Straight Connector 8"/>
            <p:cNvCxnSpPr>
              <a:stCxn id="12" idx="6"/>
              <a:endCxn id="13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17" name="Straight Connector 16"/>
            <p:cNvCxnSpPr>
              <a:stCxn id="23" idx="6"/>
              <a:endCxn id="27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>
              <a:stCxn id="27" idx="5"/>
              <a:endCxn id="24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>
              <a:stCxn id="27" idx="4"/>
              <a:endCxn id="26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0" name="Straight Connector 19"/>
            <p:cNvCxnSpPr>
              <a:stCxn id="26" idx="7"/>
              <a:endCxn id="24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1" name="Straight Connector 20"/>
            <p:cNvCxnSpPr>
              <a:stCxn id="27" idx="3"/>
              <a:endCxn id="25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2" name="Straight Connector 21"/>
            <p:cNvCxnSpPr>
              <a:stCxn id="25" idx="6"/>
              <a:endCxn id="26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30" name="Straight Connector 29"/>
            <p:cNvCxnSpPr>
              <a:stCxn id="36" idx="6"/>
              <a:endCxn id="40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1" name="Straight Connector 30"/>
            <p:cNvCxnSpPr>
              <a:stCxn id="40" idx="5"/>
              <a:endCxn id="37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2" name="Straight Connector 31"/>
            <p:cNvCxnSpPr>
              <a:stCxn id="40" idx="4"/>
              <a:endCxn id="39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3" name="Straight Connector 32"/>
            <p:cNvCxnSpPr>
              <a:stCxn id="39" idx="7"/>
              <a:endCxn id="37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4" name="Straight Connector 33"/>
            <p:cNvCxnSpPr>
              <a:stCxn id="40" idx="3"/>
              <a:endCxn id="38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5" name="Straight Connector 34"/>
            <p:cNvCxnSpPr>
              <a:stCxn id="38" idx="6"/>
              <a:endCxn id="39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42" name="Straight Connector 41"/>
            <p:cNvCxnSpPr>
              <a:stCxn id="48" idx="6"/>
              <a:endCxn id="52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43" name="Straight Connector 42"/>
            <p:cNvCxnSpPr>
              <a:stCxn id="52" idx="5"/>
              <a:endCxn id="49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44" name="Straight Connector 43"/>
            <p:cNvCxnSpPr>
              <a:stCxn id="52" idx="4"/>
              <a:endCxn id="51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45" name="Straight Connector 44"/>
            <p:cNvCxnSpPr>
              <a:stCxn id="51" idx="7"/>
              <a:endCxn id="49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46" name="Straight Connector 45"/>
            <p:cNvCxnSpPr>
              <a:stCxn id="52" idx="3"/>
              <a:endCxn id="50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47" name="Straight Connector 46"/>
            <p:cNvCxnSpPr>
              <a:stCxn id="50" idx="6"/>
              <a:endCxn id="51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54" name="Straight Connector 53"/>
            <p:cNvCxnSpPr>
              <a:stCxn id="60" idx="6"/>
              <a:endCxn id="64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55" name="Straight Connector 54"/>
            <p:cNvCxnSpPr>
              <a:stCxn id="64" idx="5"/>
              <a:endCxn id="61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56" name="Straight Connector 55"/>
            <p:cNvCxnSpPr>
              <a:stCxn id="64" idx="4"/>
              <a:endCxn id="63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57" name="Straight Connector 56"/>
            <p:cNvCxnSpPr>
              <a:stCxn id="63" idx="7"/>
              <a:endCxn id="61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58" name="Straight Connector 57"/>
            <p:cNvCxnSpPr>
              <a:stCxn id="64" idx="3"/>
              <a:endCxn id="62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59" name="Straight Connector 58"/>
            <p:cNvCxnSpPr>
              <a:stCxn id="62" idx="6"/>
              <a:endCxn id="63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62" name="Oval 61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63" name="Oval 62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66" name="Straight Connector 65"/>
            <p:cNvCxnSpPr>
              <a:stCxn id="72" idx="6"/>
              <a:endCxn id="76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67" name="Straight Connector 66"/>
            <p:cNvCxnSpPr>
              <a:stCxn id="76" idx="5"/>
              <a:endCxn id="73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68" name="Straight Connector 67"/>
            <p:cNvCxnSpPr>
              <a:stCxn id="76" idx="4"/>
              <a:endCxn id="75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69" name="Straight Connector 68"/>
            <p:cNvCxnSpPr>
              <a:stCxn id="75" idx="7"/>
              <a:endCxn id="73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70" name="Straight Connector 69"/>
            <p:cNvCxnSpPr>
              <a:stCxn id="76" idx="3"/>
              <a:endCxn id="74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71" name="Straight Connector 70"/>
            <p:cNvCxnSpPr>
              <a:stCxn id="74" idx="6"/>
              <a:endCxn id="75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73" name="Oval 72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74" name="Oval 73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75" name="Oval 74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2200" y="1981200"/>
            <a:ext cx="2514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might start at an arbitrary location.</a:t>
            </a:r>
          </a:p>
          <a:p>
            <a:endParaRPr lang="en-US" sz="2400" dirty="0"/>
          </a:p>
          <a:p>
            <a:r>
              <a:rPr lang="en-US" sz="2400" dirty="0"/>
              <a:t>What's a DFS look like that starts at node 4?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2200" y="5421868"/>
            <a:ext cx="2590800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sz="4000" b="1" dirty="0"/>
              <a:t>4, 1, 0, 2, 3</a:t>
            </a:r>
          </a:p>
        </p:txBody>
      </p:sp>
    </p:spTree>
    <p:extLst>
      <p:ext uri="{BB962C8B-B14F-4D97-AF65-F5344CB8AC3E}">
        <p14:creationId xmlns:p14="http://schemas.microsoft.com/office/powerpoint/2010/main" val="354774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</a:t>
            </a:r>
            <a:r>
              <a:rPr lang="en-US" dirty="0" err="1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use </a:t>
            </a:r>
            <a:r>
              <a:rPr lang="en-US" dirty="0" err="1"/>
              <a:t>pseudocode</a:t>
            </a:r>
            <a:r>
              <a:rPr lang="en-US" dirty="0"/>
              <a:t> a lot when describing graph operations, since the details depend on implementation choice</a:t>
            </a:r>
          </a:p>
          <a:p>
            <a:r>
              <a:rPr lang="en-US" dirty="0"/>
              <a:t>Nodes all need some extra information, call it </a:t>
            </a:r>
            <a:r>
              <a:rPr lang="en-US" b="1" dirty="0"/>
              <a:t>number</a:t>
            </a:r>
          </a:p>
          <a:p>
            <a:r>
              <a:rPr lang="en-US" dirty="0"/>
              <a:t>Startup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Set the number of all nodes to 0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Pick an arbitrary node </a:t>
            </a:r>
            <a:r>
              <a:rPr lang="en-US" b="1" i="1" dirty="0"/>
              <a:t>u</a:t>
            </a:r>
            <a:r>
              <a:rPr lang="en-US" dirty="0"/>
              <a:t> and run DFS( </a:t>
            </a:r>
            <a:r>
              <a:rPr lang="en-US" b="1" i="1" dirty="0"/>
              <a:t>u</a:t>
            </a:r>
            <a:r>
              <a:rPr lang="en-US" dirty="0"/>
              <a:t>,</a:t>
            </a:r>
            <a:r>
              <a:rPr lang="en-US" b="1" i="1" dirty="0"/>
              <a:t> </a:t>
            </a:r>
            <a:r>
              <a:rPr lang="en-US" dirty="0"/>
              <a:t>1 )</a:t>
            </a:r>
          </a:p>
          <a:p>
            <a:r>
              <a:rPr lang="en-US" dirty="0"/>
              <a:t>DFS( node </a:t>
            </a:r>
            <a:r>
              <a:rPr lang="en-US" b="1" i="1" dirty="0"/>
              <a:t>v,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dirty="0"/>
              <a:t>)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Set number(</a:t>
            </a:r>
            <a:r>
              <a:rPr lang="en-US" b="1" i="1" dirty="0"/>
              <a:t>v</a:t>
            </a:r>
            <a:r>
              <a:rPr lang="en-US" dirty="0"/>
              <a:t>) = </a:t>
            </a:r>
            <a:r>
              <a:rPr lang="en-US" b="1" i="1" dirty="0" err="1"/>
              <a:t>i</a:t>
            </a:r>
            <a:r>
              <a:rPr lang="en-US" dirty="0"/>
              <a:t>++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Do whatever other processing for </a:t>
            </a:r>
            <a:r>
              <a:rPr lang="en-US" b="1" i="1" dirty="0"/>
              <a:t>v</a:t>
            </a:r>
            <a:r>
              <a:rPr lang="en-US" dirty="0"/>
              <a:t> is necessary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For each node </a:t>
            </a:r>
            <a:r>
              <a:rPr lang="en-US" b="1" i="1" dirty="0"/>
              <a:t>u</a:t>
            </a:r>
            <a:r>
              <a:rPr lang="en-US" dirty="0"/>
              <a:t> adjacent to </a:t>
            </a:r>
            <a:r>
              <a:rPr lang="en-US" b="1" i="1" dirty="0"/>
              <a:t>v</a:t>
            </a:r>
          </a:p>
          <a:p>
            <a:pPr marL="1225296" lvl="2" indent="-457200">
              <a:buNone/>
            </a:pPr>
            <a:r>
              <a:rPr lang="en-US" dirty="0"/>
              <a:t>	If number(</a:t>
            </a:r>
            <a:r>
              <a:rPr lang="en-US" b="1" i="1" dirty="0"/>
              <a:t>u</a:t>
            </a:r>
            <a:r>
              <a:rPr lang="en-US" dirty="0"/>
              <a:t>) is 0</a:t>
            </a:r>
          </a:p>
          <a:p>
            <a:pPr marL="1490472" lvl="3" indent="-457200">
              <a:buNone/>
            </a:pPr>
            <a:r>
              <a:rPr lang="en-US" dirty="0"/>
              <a:t>	DFS( </a:t>
            </a:r>
            <a:r>
              <a:rPr lang="en-US" b="1" i="1" dirty="0"/>
              <a:t>u</a:t>
            </a:r>
            <a:r>
              <a:rPr lang="en-US" dirty="0"/>
              <a:t>,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dirty="0"/>
              <a:t>)</a:t>
            </a:r>
            <a:endParaRPr lang="en-US" b="1" i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16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wanted to find paths from node </a:t>
            </a:r>
            <a:r>
              <a:rPr lang="en-US" b="1" i="1"/>
              <a:t>s</a:t>
            </a:r>
            <a:r>
              <a:rPr lang="en-US"/>
              <a:t> to </a:t>
            </a:r>
            <a:r>
              <a:rPr lang="en-US" dirty="0"/>
              <a:t>other nodes?</a:t>
            </a:r>
          </a:p>
          <a:p>
            <a:r>
              <a:rPr lang="en-US" dirty="0"/>
              <a:t>We run DFS starting at </a:t>
            </a:r>
            <a:r>
              <a:rPr lang="en-US" b="1" i="1" dirty="0"/>
              <a:t>s</a:t>
            </a:r>
            <a:r>
              <a:rPr lang="en-US" dirty="0"/>
              <a:t> with an extra array of length |</a:t>
            </a:r>
            <a:r>
              <a:rPr lang="en-US" b="1" i="1" dirty="0"/>
              <a:t>V</a:t>
            </a:r>
            <a:r>
              <a:rPr lang="en-US" dirty="0"/>
              <a:t>| called </a:t>
            </a:r>
            <a:r>
              <a:rPr lang="en-US" b="1" i="1" dirty="0"/>
              <a:t>edges</a:t>
            </a:r>
          </a:p>
          <a:p>
            <a:r>
              <a:rPr lang="en-US" dirty="0"/>
              <a:t>When we move from node u to node v, we set </a:t>
            </a:r>
            <a:r>
              <a:rPr lang="en-US" b="1" i="1" dirty="0"/>
              <a:t>edges</a:t>
            </a:r>
            <a:r>
              <a:rPr lang="en-US" dirty="0"/>
              <a:t>[</a:t>
            </a:r>
            <a:r>
              <a:rPr lang="en-US" b="1" i="1" dirty="0"/>
              <a:t>v</a:t>
            </a:r>
            <a:r>
              <a:rPr lang="en-US" dirty="0"/>
              <a:t>] = </a:t>
            </a:r>
            <a:r>
              <a:rPr lang="en-US" b="1" i="1" dirty="0"/>
              <a:t>u</a:t>
            </a:r>
          </a:p>
          <a:p>
            <a:r>
              <a:rPr lang="en-US" dirty="0"/>
              <a:t>Then, to find a path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  <a:r>
              <a:rPr lang="en-US" dirty="0"/>
              <a:t>, we backtrack by looking at </a:t>
            </a:r>
            <a:r>
              <a:rPr lang="en-US" b="1" i="1" dirty="0"/>
              <a:t>edges</a:t>
            </a:r>
            <a:r>
              <a:rPr lang="en-US" dirty="0"/>
              <a:t>[</a:t>
            </a:r>
            <a:r>
              <a:rPr lang="en-US" b="1" i="1" dirty="0"/>
              <a:t>t</a:t>
            </a:r>
            <a:r>
              <a:rPr lang="en-US" dirty="0"/>
              <a:t>] and working backwards until we get to </a:t>
            </a:r>
            <a:r>
              <a:rPr lang="en-US" b="1" i="1" dirty="0"/>
              <a:t>s</a:t>
            </a:r>
          </a:p>
          <a:p>
            <a:r>
              <a:rPr lang="en-US" dirty="0"/>
              <a:t>This approach will find a path if there is one, but it may not be the shortest path</a:t>
            </a:r>
          </a:p>
        </p:txBody>
      </p:sp>
    </p:spTree>
    <p:extLst>
      <p:ext uri="{BB962C8B-B14F-4D97-AF65-F5344CB8AC3E}">
        <p14:creationId xmlns:p14="http://schemas.microsoft.com/office/powerpoint/2010/main" val="408695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example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752601" y="1600200"/>
            <a:ext cx="4782115" cy="4213079"/>
            <a:chOff x="514162" y="1806721"/>
            <a:chExt cx="4782115" cy="4213079"/>
          </a:xfrm>
        </p:grpSpPr>
        <p:sp>
          <p:nvSpPr>
            <p:cNvPr id="4" name="Oval 3"/>
            <p:cNvSpPr/>
            <p:nvPr/>
          </p:nvSpPr>
          <p:spPr>
            <a:xfrm>
              <a:off x="2895600" y="3217172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E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2046118" y="1806721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B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514162" y="2738666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A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895600" y="4509742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G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696077" y="4114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H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1074722" y="3709642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D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3848477" y="54864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J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429000" y="1847088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C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4762877" y="4707802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I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1530036" y="4876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F</a:t>
              </a:r>
            </a:p>
          </p:txBody>
        </p:sp>
        <p:cxnSp>
          <p:nvCxnSpPr>
            <p:cNvPr id="15" name="Straight Connector 14"/>
            <p:cNvCxnSpPr>
              <a:stCxn id="6" idx="7"/>
              <a:endCxn id="5" idx="3"/>
            </p:cNvCxnSpPr>
            <p:nvPr/>
          </p:nvCxnSpPr>
          <p:spPr>
            <a:xfrm flipV="1">
              <a:off x="969447" y="2262006"/>
              <a:ext cx="1154786" cy="55477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7"/>
              <a:endCxn id="11" idx="3"/>
            </p:cNvCxnSpPr>
            <p:nvPr/>
          </p:nvCxnSpPr>
          <p:spPr>
            <a:xfrm flipV="1">
              <a:off x="1530007" y="2302373"/>
              <a:ext cx="1977108" cy="148538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1"/>
              <a:endCxn id="6" idx="4"/>
            </p:cNvCxnSpPr>
            <p:nvPr/>
          </p:nvCxnSpPr>
          <p:spPr>
            <a:xfrm flipH="1" flipV="1">
              <a:off x="780862" y="3272066"/>
              <a:ext cx="371975" cy="515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4" idx="7"/>
              <a:endCxn id="11" idx="4"/>
            </p:cNvCxnSpPr>
            <p:nvPr/>
          </p:nvCxnSpPr>
          <p:spPr>
            <a:xfrm flipV="1">
              <a:off x="3350885" y="2380488"/>
              <a:ext cx="344815" cy="9147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6"/>
              <a:endCxn id="8" idx="3"/>
            </p:cNvCxnSpPr>
            <p:nvPr/>
          </p:nvCxnSpPr>
          <p:spPr>
            <a:xfrm flipV="1">
              <a:off x="3429000" y="4570085"/>
              <a:ext cx="345192" cy="20635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3" idx="6"/>
              <a:endCxn id="7" idx="3"/>
            </p:cNvCxnSpPr>
            <p:nvPr/>
          </p:nvCxnSpPr>
          <p:spPr>
            <a:xfrm flipV="1">
              <a:off x="2063436" y="4965027"/>
              <a:ext cx="910279" cy="1784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4" idx="4"/>
              <a:endCxn id="7" idx="0"/>
            </p:cNvCxnSpPr>
            <p:nvPr/>
          </p:nvCxnSpPr>
          <p:spPr>
            <a:xfrm>
              <a:off x="3162300" y="3750572"/>
              <a:ext cx="0" cy="7591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5"/>
              <a:endCxn id="4" idx="3"/>
            </p:cNvCxnSpPr>
            <p:nvPr/>
          </p:nvCxnSpPr>
          <p:spPr>
            <a:xfrm flipV="1">
              <a:off x="1530007" y="3672457"/>
              <a:ext cx="1443708" cy="4924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5" idx="6"/>
              <a:endCxn id="11" idx="2"/>
            </p:cNvCxnSpPr>
            <p:nvPr/>
          </p:nvCxnSpPr>
          <p:spPr>
            <a:xfrm>
              <a:off x="2579518" y="2073421"/>
              <a:ext cx="849482" cy="403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9" idx="4"/>
              <a:endCxn id="13" idx="1"/>
            </p:cNvCxnSpPr>
            <p:nvPr/>
          </p:nvCxnSpPr>
          <p:spPr>
            <a:xfrm>
              <a:off x="1341422" y="4243042"/>
              <a:ext cx="266729" cy="7118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0" idx="7"/>
              <a:endCxn id="12" idx="3"/>
            </p:cNvCxnSpPr>
            <p:nvPr/>
          </p:nvCxnSpPr>
          <p:spPr>
            <a:xfrm flipV="1">
              <a:off x="4303762" y="5163087"/>
              <a:ext cx="537230" cy="40142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9" name="Table 48"/>
          <p:cNvGraphicFramePr>
            <a:graphicFrameLocks noGrp="1"/>
          </p:cNvGraphicFramePr>
          <p:nvPr>
            <p:extLst/>
          </p:nvPr>
        </p:nvGraphicFramePr>
        <p:xfrm>
          <a:off x="8700568" y="1952107"/>
          <a:ext cx="1638300" cy="4600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Edge From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00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728077" y="2175036"/>
            <a:ext cx="28076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find paths from B to other nodes, we first do a DFS from B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752601" y="1600200"/>
            <a:ext cx="4782115" cy="4213079"/>
            <a:chOff x="1161485" y="1806721"/>
            <a:chExt cx="4782115" cy="4213079"/>
          </a:xfrm>
        </p:grpSpPr>
        <p:sp>
          <p:nvSpPr>
            <p:cNvPr id="53" name="Oval 52"/>
            <p:cNvSpPr/>
            <p:nvPr/>
          </p:nvSpPr>
          <p:spPr>
            <a:xfrm>
              <a:off x="3542923" y="3217172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E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2693441" y="1806721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B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1161485" y="2738666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A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3542923" y="4509742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G</a:t>
              </a:r>
            </a:p>
          </p:txBody>
        </p:sp>
        <p:sp>
          <p:nvSpPr>
            <p:cNvPr id="57" name="Oval 56"/>
            <p:cNvSpPr/>
            <p:nvPr/>
          </p:nvSpPr>
          <p:spPr>
            <a:xfrm>
              <a:off x="4343400" y="4114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H</a:t>
              </a:r>
            </a:p>
          </p:txBody>
        </p:sp>
        <p:sp>
          <p:nvSpPr>
            <p:cNvPr id="58" name="Oval 57"/>
            <p:cNvSpPr/>
            <p:nvPr/>
          </p:nvSpPr>
          <p:spPr>
            <a:xfrm>
              <a:off x="1722045" y="3709642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D</a:t>
              </a:r>
            </a:p>
          </p:txBody>
        </p:sp>
        <p:sp>
          <p:nvSpPr>
            <p:cNvPr id="59" name="Oval 58"/>
            <p:cNvSpPr/>
            <p:nvPr/>
          </p:nvSpPr>
          <p:spPr>
            <a:xfrm>
              <a:off x="4495800" y="54864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J</a:t>
              </a:r>
            </a:p>
          </p:txBody>
        </p:sp>
        <p:sp>
          <p:nvSpPr>
            <p:cNvPr id="60" name="Oval 59"/>
            <p:cNvSpPr/>
            <p:nvPr/>
          </p:nvSpPr>
          <p:spPr>
            <a:xfrm>
              <a:off x="4076323" y="1847088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C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5410200" y="4707802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I</a:t>
              </a:r>
            </a:p>
          </p:txBody>
        </p:sp>
        <p:sp>
          <p:nvSpPr>
            <p:cNvPr id="62" name="Oval 61"/>
            <p:cNvSpPr/>
            <p:nvPr/>
          </p:nvSpPr>
          <p:spPr>
            <a:xfrm>
              <a:off x="2177359" y="4876800"/>
              <a:ext cx="5334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F</a:t>
              </a:r>
            </a:p>
          </p:txBody>
        </p:sp>
        <p:cxnSp>
          <p:nvCxnSpPr>
            <p:cNvPr id="63" name="Straight Connector 62"/>
            <p:cNvCxnSpPr>
              <a:stCxn id="55" idx="7"/>
              <a:endCxn id="54" idx="3"/>
            </p:cNvCxnSpPr>
            <p:nvPr/>
          </p:nvCxnSpPr>
          <p:spPr>
            <a:xfrm flipV="1">
              <a:off x="1616770" y="2262006"/>
              <a:ext cx="1154786" cy="554775"/>
            </a:xfrm>
            <a:prstGeom prst="line">
              <a:avLst/>
            </a:prstGeom>
            <a:ln w="38100">
              <a:solidFill>
                <a:srgbClr val="C00000"/>
              </a:solidFill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8" idx="7"/>
              <a:endCxn id="60" idx="3"/>
            </p:cNvCxnSpPr>
            <p:nvPr/>
          </p:nvCxnSpPr>
          <p:spPr>
            <a:xfrm flipV="1">
              <a:off x="2177330" y="2302373"/>
              <a:ext cx="1977108" cy="1485384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58" idx="1"/>
              <a:endCxn id="55" idx="4"/>
            </p:cNvCxnSpPr>
            <p:nvPr/>
          </p:nvCxnSpPr>
          <p:spPr>
            <a:xfrm flipH="1" flipV="1">
              <a:off x="1428185" y="3272066"/>
              <a:ext cx="371975" cy="515691"/>
            </a:xfrm>
            <a:prstGeom prst="line">
              <a:avLst/>
            </a:prstGeom>
            <a:ln w="38100">
              <a:solidFill>
                <a:srgbClr val="C00000"/>
              </a:solidFill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53" idx="7"/>
              <a:endCxn id="60" idx="4"/>
            </p:cNvCxnSpPr>
            <p:nvPr/>
          </p:nvCxnSpPr>
          <p:spPr>
            <a:xfrm flipV="1">
              <a:off x="3998208" y="2380488"/>
              <a:ext cx="344815" cy="914799"/>
            </a:xfrm>
            <a:prstGeom prst="line">
              <a:avLst/>
            </a:prstGeom>
            <a:ln w="38100">
              <a:solidFill>
                <a:srgbClr val="C00000"/>
              </a:solidFill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56" idx="6"/>
              <a:endCxn id="57" idx="3"/>
            </p:cNvCxnSpPr>
            <p:nvPr/>
          </p:nvCxnSpPr>
          <p:spPr>
            <a:xfrm flipV="1">
              <a:off x="4076323" y="4570085"/>
              <a:ext cx="345192" cy="206357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62" idx="6"/>
              <a:endCxn id="56" idx="3"/>
            </p:cNvCxnSpPr>
            <p:nvPr/>
          </p:nvCxnSpPr>
          <p:spPr>
            <a:xfrm flipV="1">
              <a:off x="2710759" y="4965027"/>
              <a:ext cx="910279" cy="178473"/>
            </a:xfrm>
            <a:prstGeom prst="line">
              <a:avLst/>
            </a:prstGeom>
            <a:ln w="38100">
              <a:solidFill>
                <a:srgbClr val="C00000"/>
              </a:solidFill>
              <a:head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3" idx="4"/>
              <a:endCxn id="56" idx="0"/>
            </p:cNvCxnSpPr>
            <p:nvPr/>
          </p:nvCxnSpPr>
          <p:spPr>
            <a:xfrm>
              <a:off x="3809623" y="3750572"/>
              <a:ext cx="0" cy="759170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54" idx="6"/>
              <a:endCxn id="60" idx="2"/>
            </p:cNvCxnSpPr>
            <p:nvPr/>
          </p:nvCxnSpPr>
          <p:spPr>
            <a:xfrm>
              <a:off x="3226841" y="2073421"/>
              <a:ext cx="849482" cy="40367"/>
            </a:xfrm>
            <a:prstGeom prst="line">
              <a:avLst/>
            </a:prstGeom>
            <a:ln w="38100"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58" idx="4"/>
              <a:endCxn id="62" idx="1"/>
            </p:cNvCxnSpPr>
            <p:nvPr/>
          </p:nvCxnSpPr>
          <p:spPr>
            <a:xfrm>
              <a:off x="1988745" y="4243042"/>
              <a:ext cx="266729" cy="711873"/>
            </a:xfrm>
            <a:prstGeom prst="line">
              <a:avLst/>
            </a:prstGeom>
            <a:ln w="38100">
              <a:head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59" idx="7"/>
              <a:endCxn id="61" idx="3"/>
            </p:cNvCxnSpPr>
            <p:nvPr/>
          </p:nvCxnSpPr>
          <p:spPr>
            <a:xfrm flipV="1">
              <a:off x="4951085" y="5163087"/>
              <a:ext cx="537230" cy="40142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58" idx="5"/>
              <a:endCxn id="53" idx="3"/>
            </p:cNvCxnSpPr>
            <p:nvPr/>
          </p:nvCxnSpPr>
          <p:spPr>
            <a:xfrm flipV="1">
              <a:off x="2177330" y="3672457"/>
              <a:ext cx="1443708" cy="4924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609600" y="5950803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Working backwards, a path from </a:t>
            </a:r>
            <a:r>
              <a:rPr lang="en-US" sz="2400" b="1" dirty="0"/>
              <a:t>F</a:t>
            </a:r>
            <a:r>
              <a:rPr lang="en-US" sz="2400" dirty="0"/>
              <a:t> to </a:t>
            </a:r>
            <a:r>
              <a:rPr lang="en-US" sz="2400" b="1" dirty="0"/>
              <a:t>B</a:t>
            </a:r>
            <a:r>
              <a:rPr lang="en-US" sz="2400" dirty="0"/>
              <a:t> is: </a:t>
            </a:r>
            <a:r>
              <a:rPr lang="en-US" sz="2400" b="1" dirty="0"/>
              <a:t>F G E C D A B</a:t>
            </a:r>
          </a:p>
          <a:p>
            <a:r>
              <a:rPr lang="en-US" sz="2400" dirty="0"/>
              <a:t>Thus, a path from </a:t>
            </a:r>
            <a:r>
              <a:rPr lang="en-US" sz="2400" b="1" dirty="0"/>
              <a:t>B</a:t>
            </a:r>
            <a:r>
              <a:rPr lang="en-US" sz="2400" dirty="0"/>
              <a:t> to </a:t>
            </a:r>
            <a:r>
              <a:rPr lang="en-US" sz="2400" b="1" dirty="0"/>
              <a:t>F</a:t>
            </a:r>
            <a:r>
              <a:rPr lang="en-US" sz="2400" dirty="0"/>
              <a:t> is: </a:t>
            </a:r>
            <a:r>
              <a:rPr lang="en-US" sz="2400" b="1" dirty="0"/>
              <a:t>B A D C E G F</a:t>
            </a:r>
          </a:p>
        </p:txBody>
      </p:sp>
    </p:spTree>
    <p:extLst>
      <p:ext uri="{BB962C8B-B14F-4D97-AF65-F5344CB8AC3E}">
        <p14:creationId xmlns:p14="http://schemas.microsoft.com/office/powerpoint/2010/main" val="1922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Breadth First 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79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 first search (BFS)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a level order traversal in a tree</a:t>
            </a:r>
          </a:p>
          <a:p>
            <a:r>
              <a:rPr lang="en-US" dirty="0"/>
              <a:t>We want to visit every node once, visiting all the neighbors of one node before moving on to </a:t>
            </a:r>
            <a:r>
              <a:rPr lang="en-US"/>
              <a:t>their neighbors</a:t>
            </a:r>
            <a:endParaRPr lang="en-US" dirty="0"/>
          </a:p>
          <a:p>
            <a:r>
              <a:rPr lang="en-US" dirty="0"/>
              <a:t>Similar issues to a DFS</a:t>
            </a:r>
          </a:p>
        </p:txBody>
      </p:sp>
    </p:spTree>
    <p:extLst>
      <p:ext uri="{BB962C8B-B14F-4D97-AF65-F5344CB8AC3E}">
        <p14:creationId xmlns:p14="http://schemas.microsoft.com/office/powerpoint/2010/main" val="302461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6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4" name="Straight Connector 3"/>
            <p:cNvCxnSpPr>
              <a:stCxn id="10" idx="6"/>
              <a:endCxn id="14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5" name="Straight Connector 4"/>
            <p:cNvCxnSpPr>
              <a:stCxn id="14" idx="5"/>
              <a:endCxn id="11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6" name="Straight Connector 5"/>
            <p:cNvCxnSpPr>
              <a:stCxn id="14" idx="4"/>
              <a:endCxn id="13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7" name="Straight Connector 6"/>
            <p:cNvCxnSpPr>
              <a:stCxn id="13" idx="7"/>
              <a:endCxn id="11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8" name="Straight Connector 7"/>
            <p:cNvCxnSpPr>
              <a:stCxn id="14" idx="3"/>
              <a:endCxn id="12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9" name="Straight Connector 8"/>
            <p:cNvCxnSpPr>
              <a:stCxn id="12" idx="6"/>
              <a:endCxn id="13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17" name="Straight Connector 16"/>
            <p:cNvCxnSpPr>
              <a:stCxn id="23" idx="6"/>
              <a:endCxn id="27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>
              <a:stCxn id="27" idx="5"/>
              <a:endCxn id="24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>
              <a:stCxn id="27" idx="4"/>
              <a:endCxn id="26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0" name="Straight Connector 19"/>
            <p:cNvCxnSpPr>
              <a:stCxn id="26" idx="7"/>
              <a:endCxn id="24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1" name="Straight Connector 20"/>
            <p:cNvCxnSpPr>
              <a:stCxn id="27" idx="3"/>
              <a:endCxn id="25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2" name="Straight Connector 21"/>
            <p:cNvCxnSpPr>
              <a:stCxn id="25" idx="6"/>
              <a:endCxn id="26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30" name="Straight Connector 29"/>
            <p:cNvCxnSpPr>
              <a:stCxn id="36" idx="6"/>
              <a:endCxn id="40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1" name="Straight Connector 30"/>
            <p:cNvCxnSpPr>
              <a:stCxn id="40" idx="5"/>
              <a:endCxn id="37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2" name="Straight Connector 31"/>
            <p:cNvCxnSpPr>
              <a:stCxn id="40" idx="4"/>
              <a:endCxn id="39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3" name="Straight Connector 32"/>
            <p:cNvCxnSpPr>
              <a:stCxn id="39" idx="7"/>
              <a:endCxn id="37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4" name="Straight Connector 33"/>
            <p:cNvCxnSpPr>
              <a:stCxn id="40" idx="3"/>
              <a:endCxn id="38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35" name="Straight Connector 34"/>
            <p:cNvCxnSpPr>
              <a:stCxn id="38" idx="6"/>
              <a:endCxn id="39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42" name="Straight Connector 41"/>
            <p:cNvCxnSpPr>
              <a:stCxn id="48" idx="6"/>
              <a:endCxn id="52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43" name="Straight Connector 42"/>
            <p:cNvCxnSpPr>
              <a:stCxn id="52" idx="5"/>
              <a:endCxn id="49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44" name="Straight Connector 43"/>
            <p:cNvCxnSpPr>
              <a:stCxn id="52" idx="4"/>
              <a:endCxn id="51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45" name="Straight Connector 44"/>
            <p:cNvCxnSpPr>
              <a:stCxn id="51" idx="7"/>
              <a:endCxn id="49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46" name="Straight Connector 45"/>
            <p:cNvCxnSpPr>
              <a:stCxn id="52" idx="3"/>
              <a:endCxn id="50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47" name="Straight Connector 46"/>
            <p:cNvCxnSpPr>
              <a:stCxn id="50" idx="6"/>
              <a:endCxn id="51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54" name="Straight Connector 53"/>
            <p:cNvCxnSpPr>
              <a:stCxn id="60" idx="6"/>
              <a:endCxn id="64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55" name="Straight Connector 54"/>
            <p:cNvCxnSpPr>
              <a:stCxn id="64" idx="5"/>
              <a:endCxn id="61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56" name="Straight Connector 55"/>
            <p:cNvCxnSpPr>
              <a:stCxn id="64" idx="4"/>
              <a:endCxn id="63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57" name="Straight Connector 56"/>
            <p:cNvCxnSpPr>
              <a:stCxn id="63" idx="7"/>
              <a:endCxn id="61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58" name="Straight Connector 57"/>
            <p:cNvCxnSpPr>
              <a:stCxn id="64" idx="3"/>
              <a:endCxn id="62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59" name="Straight Connector 58"/>
            <p:cNvCxnSpPr>
              <a:stCxn id="62" idx="6"/>
              <a:endCxn id="63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62" name="Oval 61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63" name="Oval 62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209800" y="2514600"/>
            <a:ext cx="3276600" cy="3581400"/>
            <a:chOff x="685800" y="2514600"/>
            <a:chExt cx="3276600" cy="3581400"/>
          </a:xfrm>
        </p:grpSpPr>
        <p:cxnSp>
          <p:nvCxnSpPr>
            <p:cNvPr id="66" name="Straight Connector 65"/>
            <p:cNvCxnSpPr>
              <a:stCxn id="72" idx="6"/>
              <a:endCxn id="76" idx="2"/>
            </p:cNvCxnSpPr>
            <p:nvPr/>
          </p:nvCxnSpPr>
          <p:spPr>
            <a:xfrm flipV="1">
              <a:off x="1219200" y="2781300"/>
              <a:ext cx="12954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67" name="Straight Connector 66"/>
            <p:cNvCxnSpPr>
              <a:stCxn id="76" idx="5"/>
              <a:endCxn id="73" idx="1"/>
            </p:cNvCxnSpPr>
            <p:nvPr/>
          </p:nvCxnSpPr>
          <p:spPr>
            <a:xfrm rot="16200000" flipH="1">
              <a:off x="2969885" y="2969885"/>
              <a:ext cx="537230" cy="5372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68" name="Straight Connector 67"/>
            <p:cNvCxnSpPr>
              <a:stCxn id="76" idx="4"/>
              <a:endCxn id="75" idx="0"/>
            </p:cNvCxnSpPr>
            <p:nvPr/>
          </p:nvCxnSpPr>
          <p:spPr>
            <a:xfrm rot="16200000" flipH="1">
              <a:off x="2095500" y="3733800"/>
              <a:ext cx="1752600" cy="38100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69" name="Straight Connector 68"/>
            <p:cNvCxnSpPr>
              <a:stCxn id="75" idx="7"/>
              <a:endCxn id="73" idx="4"/>
            </p:cNvCxnSpPr>
            <p:nvPr/>
          </p:nvCxnSpPr>
          <p:spPr>
            <a:xfrm rot="5400000" flipH="1" flipV="1">
              <a:off x="3065135" y="4248151"/>
              <a:ext cx="916315" cy="3448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70" name="Straight Connector 69"/>
            <p:cNvCxnSpPr>
              <a:stCxn id="76" idx="3"/>
              <a:endCxn id="74" idx="7"/>
            </p:cNvCxnSpPr>
            <p:nvPr/>
          </p:nvCxnSpPr>
          <p:spPr>
            <a:xfrm rot="5400000">
              <a:off x="836285" y="3884285"/>
              <a:ext cx="2670830" cy="842030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71" name="Straight Connector 70"/>
            <p:cNvCxnSpPr>
              <a:stCxn id="74" idx="6"/>
              <a:endCxn id="75" idx="3"/>
            </p:cNvCxnSpPr>
            <p:nvPr/>
          </p:nvCxnSpPr>
          <p:spPr>
            <a:xfrm flipV="1">
              <a:off x="1828800" y="5255885"/>
              <a:ext cx="1144915" cy="573415"/>
            </a:xfrm>
            <a:prstGeom prst="lin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685800" y="2895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73" name="Oval 72"/>
            <p:cNvSpPr/>
            <p:nvPr/>
          </p:nvSpPr>
          <p:spPr>
            <a:xfrm>
              <a:off x="3429000" y="34290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74" name="Oval 73"/>
            <p:cNvSpPr/>
            <p:nvPr/>
          </p:nvSpPr>
          <p:spPr>
            <a:xfrm>
              <a:off x="1295400" y="5562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75" name="Oval 74"/>
            <p:cNvSpPr/>
            <p:nvPr/>
          </p:nvSpPr>
          <p:spPr>
            <a:xfrm>
              <a:off x="2895600" y="4800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2514600" y="2514600"/>
              <a:ext cx="533400" cy="533400"/>
            </a:xfrm>
            <a:prstGeom prst="ellipse">
              <a:avLst/>
            </a:prstGeom>
            <a:ln w="38100" cmpd="sng">
              <a:solidFill>
                <a:schemeClr val="tx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example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2200" y="1981200"/>
            <a:ext cx="2514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might start at an arbitrary location.</a:t>
            </a:r>
          </a:p>
          <a:p>
            <a:endParaRPr lang="en-US" sz="2400" dirty="0"/>
          </a:p>
          <a:p>
            <a:r>
              <a:rPr lang="en-US" sz="2400" dirty="0"/>
              <a:t>What's a BFS look like that starts at node 4?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2200" y="5421868"/>
            <a:ext cx="2590800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sz="4000" b="1" dirty="0"/>
              <a:t>4, 1, 3, 0, 2</a:t>
            </a:r>
          </a:p>
        </p:txBody>
      </p:sp>
    </p:spTree>
    <p:extLst>
      <p:ext uri="{BB962C8B-B14F-4D97-AF65-F5344CB8AC3E}">
        <p14:creationId xmlns:p14="http://schemas.microsoft.com/office/powerpoint/2010/main" val="205508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</a:t>
            </a:r>
            <a:r>
              <a:rPr lang="en-US" dirty="0" err="1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75192"/>
            <a:ext cx="8229600" cy="48542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More </a:t>
            </a:r>
            <a:r>
              <a:rPr lang="en-US" dirty="0" err="1"/>
              <a:t>pseudocode</a:t>
            </a:r>
            <a:r>
              <a:rPr lang="en-US" dirty="0"/>
              <a:t>!</a:t>
            </a:r>
          </a:p>
          <a:p>
            <a:r>
              <a:rPr lang="en-US" dirty="0"/>
              <a:t>Nodes all need some extra information, call it </a:t>
            </a:r>
            <a:r>
              <a:rPr lang="en-US" b="1" dirty="0"/>
              <a:t>number</a:t>
            </a:r>
          </a:p>
          <a:p>
            <a:r>
              <a:rPr lang="en-US" dirty="0"/>
              <a:t>BFS(node </a:t>
            </a:r>
            <a:r>
              <a:rPr lang="en-US" b="1" i="1" dirty="0"/>
              <a:t>v</a:t>
            </a:r>
            <a:r>
              <a:rPr lang="en-US" dirty="0"/>
              <a:t>) 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Set the number of all nodes to 0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Create queue </a:t>
            </a:r>
            <a:r>
              <a:rPr lang="en-US" b="1" i="1" dirty="0"/>
              <a:t>q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Set </a:t>
            </a:r>
            <a:r>
              <a:rPr lang="en-US" b="1" i="1" dirty="0" err="1"/>
              <a:t>i</a:t>
            </a:r>
            <a:r>
              <a:rPr lang="en-US" dirty="0"/>
              <a:t> = 1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number(</a:t>
            </a:r>
            <a:r>
              <a:rPr lang="en-US" b="1" i="1" dirty="0"/>
              <a:t>v</a:t>
            </a:r>
            <a:r>
              <a:rPr lang="en-US" dirty="0"/>
              <a:t>) = </a:t>
            </a:r>
            <a:r>
              <a:rPr lang="en-US" b="1" i="1" dirty="0" err="1"/>
              <a:t>i</a:t>
            </a:r>
            <a:r>
              <a:rPr lang="en-US" dirty="0"/>
              <a:t>++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i="1" dirty="0" err="1"/>
              <a:t>q</a:t>
            </a:r>
            <a:r>
              <a:rPr lang="en-US" dirty="0" err="1"/>
              <a:t>.enqueue</a:t>
            </a:r>
            <a:r>
              <a:rPr lang="en-US" dirty="0"/>
              <a:t>( </a:t>
            </a:r>
            <a:r>
              <a:rPr lang="en-US" b="1" i="1" dirty="0"/>
              <a:t>v</a:t>
            </a:r>
            <a:r>
              <a:rPr lang="en-US" dirty="0"/>
              <a:t> )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While </a:t>
            </a:r>
            <a:r>
              <a:rPr lang="en-US" b="1" i="1" dirty="0"/>
              <a:t>q</a:t>
            </a:r>
            <a:r>
              <a:rPr lang="en-US" dirty="0"/>
              <a:t> is not empty</a:t>
            </a:r>
          </a:p>
          <a:p>
            <a:pPr marL="1225296" lvl="2" indent="-514350">
              <a:buFont typeface="+mj-lt"/>
              <a:buAutoNum type="alphaLcPeriod"/>
            </a:pPr>
            <a:r>
              <a:rPr lang="en-US" dirty="0"/>
              <a:t> </a:t>
            </a:r>
            <a:r>
              <a:rPr lang="en-US" b="1" i="1" dirty="0"/>
              <a:t>v</a:t>
            </a:r>
            <a:r>
              <a:rPr lang="en-US" dirty="0"/>
              <a:t> = </a:t>
            </a:r>
            <a:r>
              <a:rPr lang="en-US" b="1" i="1" dirty="0" err="1"/>
              <a:t>q</a:t>
            </a:r>
            <a:r>
              <a:rPr lang="en-US" dirty="0" err="1"/>
              <a:t>.dequeue</a:t>
            </a:r>
            <a:r>
              <a:rPr lang="en-US" dirty="0"/>
              <a:t>()</a:t>
            </a:r>
          </a:p>
          <a:p>
            <a:pPr marL="1225296" lvl="2" indent="-514350">
              <a:buFont typeface="+mj-lt"/>
              <a:buAutoNum type="alphaLcPeriod"/>
            </a:pPr>
            <a:r>
              <a:rPr lang="en-US" dirty="0"/>
              <a:t>Do whatever other processing for </a:t>
            </a:r>
            <a:r>
              <a:rPr lang="en-US" b="1" i="1" dirty="0"/>
              <a:t>v</a:t>
            </a:r>
            <a:r>
              <a:rPr lang="en-US" dirty="0"/>
              <a:t> is necessary</a:t>
            </a:r>
          </a:p>
          <a:p>
            <a:pPr marL="1225296" lvl="2" indent="-514350">
              <a:buFont typeface="+mj-lt"/>
              <a:buAutoNum type="alphaLcPeriod"/>
            </a:pPr>
            <a:r>
              <a:rPr lang="en-US" dirty="0"/>
              <a:t>For each node </a:t>
            </a:r>
            <a:r>
              <a:rPr lang="en-US" b="1" i="1" dirty="0"/>
              <a:t>u</a:t>
            </a:r>
            <a:r>
              <a:rPr lang="en-US" dirty="0"/>
              <a:t> adjacent to </a:t>
            </a:r>
            <a:r>
              <a:rPr lang="en-US" b="1" i="1" dirty="0"/>
              <a:t>v</a:t>
            </a:r>
          </a:p>
          <a:p>
            <a:pPr marL="1490472" lvl="3" indent="-514350">
              <a:buNone/>
            </a:pPr>
            <a:r>
              <a:rPr lang="en-US" dirty="0"/>
              <a:t>	If number(</a:t>
            </a:r>
            <a:r>
              <a:rPr lang="en-US" b="1" i="1" dirty="0"/>
              <a:t>u</a:t>
            </a:r>
            <a:r>
              <a:rPr lang="en-US" dirty="0"/>
              <a:t>) is 0</a:t>
            </a:r>
          </a:p>
          <a:p>
            <a:pPr marL="1709928" lvl="4" indent="-514350">
              <a:buNone/>
            </a:pPr>
            <a:r>
              <a:rPr lang="en-US" dirty="0"/>
              <a:t>	Set number(</a:t>
            </a:r>
            <a:r>
              <a:rPr lang="en-US" b="1" i="1" dirty="0"/>
              <a:t>u</a:t>
            </a:r>
            <a:r>
              <a:rPr lang="en-US" dirty="0"/>
              <a:t>) = </a:t>
            </a:r>
            <a:r>
              <a:rPr lang="en-US" b="1" i="1" dirty="0" err="1"/>
              <a:t>i</a:t>
            </a:r>
            <a:r>
              <a:rPr lang="en-US" dirty="0"/>
              <a:t>++</a:t>
            </a:r>
          </a:p>
          <a:p>
            <a:pPr marL="1709928" lvl="4" indent="-514350">
              <a:buNone/>
            </a:pPr>
            <a:r>
              <a:rPr lang="en-US" b="1" i="1" dirty="0"/>
              <a:t>	</a:t>
            </a:r>
            <a:r>
              <a:rPr lang="en-US" b="1" i="1" dirty="0" err="1"/>
              <a:t>q</a:t>
            </a:r>
            <a:r>
              <a:rPr lang="en-US" dirty="0" err="1"/>
              <a:t>.enqueue</a:t>
            </a:r>
            <a:r>
              <a:rPr lang="en-US" dirty="0"/>
              <a:t>(</a:t>
            </a:r>
            <a:r>
              <a:rPr lang="en-US" b="1" i="1" dirty="0"/>
              <a:t>u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905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</a:t>
            </a:r>
            <a:r>
              <a:rPr lang="en-US" b="1" i="1" dirty="0"/>
              <a:t>V </a:t>
            </a:r>
            <a:r>
              <a:rPr lang="en-US" dirty="0"/>
              <a:t>be the set of vertices and </a:t>
            </a:r>
            <a:r>
              <a:rPr lang="en-US" b="1" i="1" dirty="0"/>
              <a:t>E</a:t>
            </a:r>
            <a:r>
              <a:rPr lang="en-US" dirty="0"/>
              <a:t> be the set of edges</a:t>
            </a:r>
          </a:p>
          <a:p>
            <a:r>
              <a:rPr lang="en-US" dirty="0"/>
              <a:t>Thus, |</a:t>
            </a:r>
            <a:r>
              <a:rPr lang="en-US" b="1" i="1" dirty="0"/>
              <a:t>V</a:t>
            </a:r>
            <a:r>
              <a:rPr lang="en-US" dirty="0"/>
              <a:t>| is the number of vertices and |</a:t>
            </a:r>
            <a:r>
              <a:rPr lang="en-US" b="1" i="1" dirty="0"/>
              <a:t>E</a:t>
            </a:r>
            <a:r>
              <a:rPr lang="en-US" dirty="0"/>
              <a:t>| is the number of edges</a:t>
            </a:r>
          </a:p>
          <a:p>
            <a:r>
              <a:rPr lang="en-US" dirty="0"/>
              <a:t>If you are using adjacency lists then:</a:t>
            </a:r>
          </a:p>
          <a:p>
            <a:pPr lvl="1"/>
            <a:r>
              <a:rPr lang="en-US" dirty="0"/>
              <a:t>DFS is:</a:t>
            </a:r>
          </a:p>
          <a:p>
            <a:pPr lvl="2"/>
            <a:r>
              <a:rPr lang="en-US" dirty="0"/>
              <a:t>O(|</a:t>
            </a:r>
            <a:r>
              <a:rPr lang="en-US" b="1" i="1" dirty="0"/>
              <a:t>V</a:t>
            </a:r>
            <a:r>
              <a:rPr lang="en-US" dirty="0"/>
              <a:t>| + |</a:t>
            </a:r>
            <a:r>
              <a:rPr lang="en-US" b="1" i="1" dirty="0"/>
              <a:t>E</a:t>
            </a:r>
            <a:r>
              <a:rPr lang="en-US" dirty="0"/>
              <a:t>|)</a:t>
            </a:r>
          </a:p>
          <a:p>
            <a:pPr lvl="1"/>
            <a:r>
              <a:rPr lang="en-US" dirty="0"/>
              <a:t>BFS is:</a:t>
            </a:r>
          </a:p>
          <a:p>
            <a:pPr lvl="2"/>
            <a:r>
              <a:rPr lang="en-US" dirty="0"/>
              <a:t>O(|</a:t>
            </a:r>
            <a:r>
              <a:rPr lang="en-US" b="1" i="1" dirty="0"/>
              <a:t>V</a:t>
            </a:r>
            <a:r>
              <a:rPr lang="en-US" dirty="0"/>
              <a:t>| + |</a:t>
            </a:r>
            <a:r>
              <a:rPr lang="en-US" b="1" i="1" dirty="0"/>
              <a:t>E</a:t>
            </a:r>
            <a:r>
              <a:rPr lang="en-US" dirty="0"/>
              <a:t>|)</a:t>
            </a:r>
          </a:p>
          <a:p>
            <a:r>
              <a:rPr lang="en-US" dirty="0"/>
              <a:t>If you are using an adjacency matrix then:</a:t>
            </a:r>
          </a:p>
          <a:p>
            <a:pPr lvl="1"/>
            <a:r>
              <a:rPr lang="en-US" dirty="0"/>
              <a:t>DFS is:</a:t>
            </a:r>
          </a:p>
          <a:p>
            <a:pPr lvl="2"/>
            <a:r>
              <a:rPr lang="en-US" dirty="0"/>
              <a:t>O(|</a:t>
            </a:r>
            <a:r>
              <a:rPr lang="en-US" b="1" i="1" dirty="0"/>
              <a:t>V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BFS is:</a:t>
            </a:r>
          </a:p>
          <a:p>
            <a:pPr lvl="2"/>
            <a:r>
              <a:rPr lang="en-US" dirty="0"/>
              <a:t>O(|</a:t>
            </a:r>
            <a:r>
              <a:rPr lang="en-US" b="1" i="1" dirty="0"/>
              <a:t>V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0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276215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26843006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Cycle </a:t>
            </a:r>
            <a:r>
              <a:rPr lang="en-US" dirty="0"/>
              <a:t>detection</a:t>
            </a:r>
          </a:p>
          <a:p>
            <a:r>
              <a:rPr lang="en-US" dirty="0"/>
              <a:t>Topological sort</a:t>
            </a:r>
          </a:p>
          <a:p>
            <a:r>
              <a:rPr lang="en-US" dirty="0"/>
              <a:t>Connectivity</a:t>
            </a:r>
          </a:p>
          <a:p>
            <a:r>
              <a:rPr lang="en-US" dirty="0"/>
              <a:t>Minimum spanning trees</a:t>
            </a:r>
          </a:p>
          <a:p>
            <a:r>
              <a:rPr lang="en-US" dirty="0"/>
              <a:t>Shortest paths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3</a:t>
            </a:r>
          </a:p>
          <a:p>
            <a:r>
              <a:rPr lang="en-US" dirty="0"/>
              <a:t>Finish Assignment 4</a:t>
            </a:r>
          </a:p>
          <a:p>
            <a:pPr lvl="1"/>
            <a:r>
              <a:rPr lang="en-US" b="1" dirty="0"/>
              <a:t>Due Friday!</a:t>
            </a:r>
          </a:p>
          <a:p>
            <a:r>
              <a:rPr lang="en-US" dirty="0"/>
              <a:t>Read 4.3 and 4.4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Graph Representations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3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graph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book mentions four implementations:</a:t>
            </a:r>
          </a:p>
          <a:p>
            <a:pPr lvl="1"/>
            <a:r>
              <a:rPr lang="en-US" b="1" dirty="0"/>
              <a:t>Adjacency matrix</a:t>
            </a:r>
          </a:p>
          <a:p>
            <a:pPr lvl="1"/>
            <a:r>
              <a:rPr lang="en-US" dirty="0"/>
              <a:t>Array of edges</a:t>
            </a:r>
          </a:p>
          <a:p>
            <a:pPr lvl="1"/>
            <a:r>
              <a:rPr lang="en-US" b="1" dirty="0"/>
              <a:t>Adjacency lists</a:t>
            </a:r>
          </a:p>
          <a:p>
            <a:pPr lvl="1"/>
            <a:r>
              <a:rPr lang="en-US" dirty="0"/>
              <a:t>Adjacency sets</a:t>
            </a:r>
          </a:p>
          <a:p>
            <a:r>
              <a:rPr lang="en-US" dirty="0"/>
              <a:t>We will talk about adjacency matrices and adjacency lists</a:t>
            </a:r>
          </a:p>
        </p:txBody>
      </p:sp>
    </p:spTree>
    <p:extLst>
      <p:ext uri="{BB962C8B-B14F-4D97-AF65-F5344CB8AC3E}">
        <p14:creationId xmlns:p14="http://schemas.microsoft.com/office/powerpoint/2010/main" val="100172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simple way of keeping track of the edges in a graph is an </a:t>
            </a:r>
            <a:r>
              <a:rPr lang="en-US" b="1" dirty="0"/>
              <a:t>adjacency matrix</a:t>
            </a:r>
          </a:p>
          <a:p>
            <a:r>
              <a:rPr lang="en-US" dirty="0"/>
              <a:t>An adjacency matrix is an </a:t>
            </a:r>
            <a:r>
              <a:rPr lang="en-US" b="1" i="1" dirty="0"/>
              <a:t>n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matrix where </a:t>
            </a:r>
            <a:r>
              <a:rPr lang="en-US" b="1" i="1" dirty="0"/>
              <a:t>n</a:t>
            </a:r>
            <a:r>
              <a:rPr lang="en-US" dirty="0"/>
              <a:t> is the number of nodes</a:t>
            </a:r>
          </a:p>
          <a:p>
            <a:r>
              <a:rPr lang="en-US" dirty="0"/>
              <a:t>The number in row </a:t>
            </a:r>
            <a:r>
              <a:rPr lang="en-US" b="1" i="1" dirty="0" err="1"/>
              <a:t>i</a:t>
            </a:r>
            <a:r>
              <a:rPr lang="en-US" dirty="0"/>
              <a:t> column </a:t>
            </a:r>
            <a:r>
              <a:rPr lang="en-US" b="1" i="1" dirty="0"/>
              <a:t>j </a:t>
            </a:r>
            <a:r>
              <a:rPr lang="en-US" dirty="0"/>
              <a:t>is the number of edges between node </a:t>
            </a:r>
            <a:r>
              <a:rPr lang="en-US" b="1" i="1" dirty="0" err="1"/>
              <a:t>i</a:t>
            </a:r>
            <a:r>
              <a:rPr lang="en-US" dirty="0"/>
              <a:t> and node </a:t>
            </a:r>
            <a:r>
              <a:rPr lang="en-US" b="1" i="1" dirty="0"/>
              <a:t>j</a:t>
            </a:r>
          </a:p>
          <a:p>
            <a:r>
              <a:rPr lang="en-US" dirty="0"/>
              <a:t>Undirected graphs have symmetrical adjacency matrices</a:t>
            </a:r>
          </a:p>
          <a:p>
            <a:r>
              <a:rPr lang="en-US" dirty="0"/>
              <a:t>The weakness of an adjacency matrix is that it uses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space, even for sparse graphs</a:t>
            </a:r>
          </a:p>
        </p:txBody>
      </p:sp>
    </p:spTree>
    <p:extLst>
      <p:ext uri="{BB962C8B-B14F-4D97-AF65-F5344CB8AC3E}">
        <p14:creationId xmlns:p14="http://schemas.microsoft.com/office/powerpoint/2010/main" val="379214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 example</a:t>
            </a:r>
          </a:p>
        </p:txBody>
      </p:sp>
      <p:cxnSp>
        <p:nvCxnSpPr>
          <p:cNvPr id="10" name="Straight Connector 9"/>
          <p:cNvCxnSpPr>
            <a:stCxn id="4" idx="6"/>
            <a:endCxn id="8" idx="2"/>
          </p:cNvCxnSpPr>
          <p:nvPr/>
        </p:nvCxnSpPr>
        <p:spPr>
          <a:xfrm flipV="1">
            <a:off x="2133600" y="2781300"/>
            <a:ext cx="12954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2" name="Straight Connector 11"/>
          <p:cNvCxnSpPr>
            <a:stCxn id="8" idx="5"/>
            <a:endCxn id="5" idx="1"/>
          </p:cNvCxnSpPr>
          <p:nvPr/>
        </p:nvCxnSpPr>
        <p:spPr>
          <a:xfrm rot="16200000" flipH="1">
            <a:off x="3884285" y="2969885"/>
            <a:ext cx="537230" cy="5372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4" name="Straight Connector 13"/>
          <p:cNvCxnSpPr>
            <a:stCxn id="8" idx="4"/>
            <a:endCxn id="7" idx="0"/>
          </p:cNvCxnSpPr>
          <p:nvPr/>
        </p:nvCxnSpPr>
        <p:spPr>
          <a:xfrm rot="16200000" flipH="1">
            <a:off x="3009900" y="3733800"/>
            <a:ext cx="17526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6" name="Straight Connector 15"/>
          <p:cNvCxnSpPr>
            <a:stCxn id="7" idx="7"/>
            <a:endCxn id="5" idx="4"/>
          </p:cNvCxnSpPr>
          <p:nvPr/>
        </p:nvCxnSpPr>
        <p:spPr>
          <a:xfrm rot="5400000" flipH="1" flipV="1">
            <a:off x="3979536" y="4248152"/>
            <a:ext cx="916315" cy="3448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8" name="Straight Connector 17"/>
          <p:cNvCxnSpPr>
            <a:stCxn id="8" idx="3"/>
            <a:endCxn id="6" idx="7"/>
          </p:cNvCxnSpPr>
          <p:nvPr/>
        </p:nvCxnSpPr>
        <p:spPr>
          <a:xfrm rot="5400000">
            <a:off x="1750685" y="3884285"/>
            <a:ext cx="2670830" cy="8420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0" name="Straight Connector 19"/>
          <p:cNvCxnSpPr>
            <a:stCxn id="6" idx="6"/>
            <a:endCxn id="7" idx="3"/>
          </p:cNvCxnSpPr>
          <p:nvPr/>
        </p:nvCxnSpPr>
        <p:spPr>
          <a:xfrm flipV="1">
            <a:off x="2743201" y="5255886"/>
            <a:ext cx="1144915" cy="5734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4" name="Oval 3"/>
          <p:cNvSpPr/>
          <p:nvPr/>
        </p:nvSpPr>
        <p:spPr>
          <a:xfrm>
            <a:off x="16002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" name="Oval 4"/>
          <p:cNvSpPr/>
          <p:nvPr/>
        </p:nvSpPr>
        <p:spPr>
          <a:xfrm>
            <a:off x="43434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22098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38100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34290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791200" y="1905000"/>
          <a:ext cx="4572000" cy="439420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87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2547</TotalTime>
  <Words>1277</Words>
  <Application>Microsoft Office PowerPoint</Application>
  <PresentationFormat>Widescreen</PresentationFormat>
  <Paragraphs>480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Assignment 4</vt:lpstr>
      <vt:lpstr>Graph Representations</vt:lpstr>
      <vt:lpstr>Implementing the graph ADT</vt:lpstr>
      <vt:lpstr>Adjacency matrix</vt:lpstr>
      <vt:lpstr>Adjacency matrix example</vt:lpstr>
      <vt:lpstr>Directed graph example</vt:lpstr>
      <vt:lpstr>Multigraph example</vt:lpstr>
      <vt:lpstr>Weighted graph example</vt:lpstr>
      <vt:lpstr>Adjacency lists</vt:lpstr>
      <vt:lpstr>Adjacency list example</vt:lpstr>
      <vt:lpstr>Directed graph adjacency list</vt:lpstr>
      <vt:lpstr>Multigraph example</vt:lpstr>
      <vt:lpstr>Weighted graph example</vt:lpstr>
      <vt:lpstr>Depth First Search</vt:lpstr>
      <vt:lpstr>Depth first search (DFS)</vt:lpstr>
      <vt:lpstr>DFS example</vt:lpstr>
      <vt:lpstr>DFS pseudocode</vt:lpstr>
      <vt:lpstr>Generating paths</vt:lpstr>
      <vt:lpstr>Path example</vt:lpstr>
      <vt:lpstr>Breadth First Search</vt:lpstr>
      <vt:lpstr>Breadth first search (BFS)</vt:lpstr>
      <vt:lpstr>BFS example</vt:lpstr>
      <vt:lpstr>BFS pseudocode</vt:lpstr>
      <vt:lpstr>Running time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316</cp:revision>
  <dcterms:created xsi:type="dcterms:W3CDTF">2009-08-24T20:26:10Z</dcterms:created>
  <dcterms:modified xsi:type="dcterms:W3CDTF">2024-10-23T14:59:55Z</dcterms:modified>
</cp:coreProperties>
</file>